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Arvo" panose="020B0604020202020204" charset="0"/>
      <p:regular r:id="rId37"/>
      <p:bold r:id="rId38"/>
      <p:italic r:id="rId39"/>
      <p:boldItalic r:id="rId40"/>
    </p:embeddedFont>
    <p:embeddedFont>
      <p:font typeface="Gloria Hallelujah" panose="020B0604020202020204" charset="0"/>
      <p:regular r:id="rId41"/>
    </p:embeddedFont>
    <p:embeddedFont>
      <p:font typeface="Impact" panose="020B0806030902050204" pitchFamily="34" charset="0"/>
      <p:regular r:id="rId42"/>
    </p:embeddedFont>
    <p:embeddedFont>
      <p:font typeface="Bitter" panose="020B0604020202020204" charset="0"/>
      <p:regular r:id="rId43"/>
      <p:bold r:id="rId44"/>
      <p:italic r:id="rId45"/>
    </p:embeddedFont>
    <p:embeddedFont>
      <p:font typeface="Verdana" panose="020B0604030504040204" pitchFamily="34" charset="0"/>
      <p:regular r:id="rId46"/>
      <p:bold r:id="rId47"/>
      <p:italic r:id="rId48"/>
      <p:boldItalic r:id="rId49"/>
    </p:embeddedFont>
    <p:embeddedFont>
      <p:font typeface="Lobster" panose="020B0604020202020204" charset="0"/>
      <p:regular r:id="rId50"/>
    </p:embeddedFont>
    <p:embeddedFont>
      <p:font typeface="Chewy" panose="020B0604020202020204" charset="0"/>
      <p:regular r:id="rId5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415457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73488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Emily - Have 3-5 pairs share their creations and explanations.</a:t>
            </a:r>
          </a:p>
          <a:p>
            <a:pPr>
              <a:spcBef>
                <a:spcPts val="0"/>
              </a:spcBef>
              <a:buNone/>
            </a:pPr>
            <a:endParaRPr/>
          </a:p>
        </p:txBody>
      </p:sp>
    </p:spTree>
    <p:extLst>
      <p:ext uri="{BB962C8B-B14F-4D97-AF65-F5344CB8AC3E}">
        <p14:creationId xmlns:p14="http://schemas.microsoft.com/office/powerpoint/2010/main" val="31252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 - Explain the 5E Learning Cycle is a teaching format that will provide a basis to increase rigor. Relate the 5E cycle to the pipe cleaner activity.</a:t>
            </a:r>
          </a:p>
        </p:txBody>
      </p:sp>
    </p:spTree>
    <p:extLst>
      <p:ext uri="{BB962C8B-B14F-4D97-AF65-F5344CB8AC3E}">
        <p14:creationId xmlns:p14="http://schemas.microsoft.com/office/powerpoint/2010/main" val="318943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Debbie lead matching verbs into 6 categories of Bloom’s Taxonomy Power Verbs</a:t>
            </a:r>
          </a:p>
        </p:txBody>
      </p:sp>
    </p:spTree>
    <p:extLst>
      <p:ext uri="{BB962C8B-B14F-4D97-AF65-F5344CB8AC3E}">
        <p14:creationId xmlns:p14="http://schemas.microsoft.com/office/powerpoint/2010/main" val="139121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 Nikki, Caroline, Debbie, Christy AND Mrs.Lowman will monitor the six areas to provide feedback about correct placement of verbs. As student knowledge of content increases, so should your level of questioning.  Debbie will wrap up this activity.</a:t>
            </a:r>
          </a:p>
        </p:txBody>
      </p:sp>
    </p:spTree>
    <p:extLst>
      <p:ext uri="{BB962C8B-B14F-4D97-AF65-F5344CB8AC3E}">
        <p14:creationId xmlns:p14="http://schemas.microsoft.com/office/powerpoint/2010/main" val="304587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A--Students gather and store bits of knowledge and information. Students are primarily expected to remember or understand this knowledge.</a:t>
            </a:r>
          </a:p>
          <a:p>
            <a:pPr lvl="0" rtl="0">
              <a:spcBef>
                <a:spcPts val="0"/>
              </a:spcBef>
              <a:buClr>
                <a:schemeClr val="dk1"/>
              </a:buClr>
              <a:buSzPct val="100000"/>
              <a:buFont typeface="Arial"/>
              <a:buNone/>
            </a:pPr>
            <a:r>
              <a:rPr lang="en">
                <a:solidFill>
                  <a:schemeClr val="dk1"/>
                </a:solidFill>
              </a:rPr>
              <a:t>B--Students use acquired knowledge to solve problems, design solutions, and complete work. The highest level of application is to apply knowledge to new and unpredicted situations.</a:t>
            </a:r>
          </a:p>
          <a:p>
            <a:pPr lvl="0" rtl="0">
              <a:spcBef>
                <a:spcPts val="0"/>
              </a:spcBef>
              <a:buClr>
                <a:schemeClr val="dk1"/>
              </a:buClr>
              <a:buSzPct val="100000"/>
              <a:buFont typeface="Arial"/>
              <a:buNone/>
            </a:pPr>
            <a:r>
              <a:rPr lang="en">
                <a:solidFill>
                  <a:schemeClr val="dk1"/>
                </a:solidFill>
              </a:rPr>
              <a:t>C-students extend and refine thier acquired knowledge to be able to use that knowledge automatically and routinely to analyze and solve problems and create solutions.</a:t>
            </a:r>
          </a:p>
          <a:p>
            <a:pPr lvl="0" rtl="0">
              <a:spcBef>
                <a:spcPts val="0"/>
              </a:spcBef>
              <a:buClr>
                <a:schemeClr val="dk1"/>
              </a:buClr>
              <a:buSzPct val="100000"/>
              <a:buFont typeface="Arial"/>
              <a:buNone/>
            </a:pPr>
            <a:r>
              <a:rPr lang="en">
                <a:solidFill>
                  <a:schemeClr val="dk1"/>
                </a:solidFill>
              </a:rPr>
              <a:t>D-students have to competence to think in complex ways</a:t>
            </a:r>
          </a:p>
          <a:p>
            <a:pPr lvl="0" rtl="0">
              <a:spcBef>
                <a:spcPts val="0"/>
              </a:spcBef>
              <a:buClr>
                <a:schemeClr val="dk1"/>
              </a:buClr>
              <a:buSzPct val="100000"/>
              <a:buFont typeface="Arial"/>
              <a:buNone/>
            </a:pPr>
            <a:r>
              <a:rPr lang="en">
                <a:solidFill>
                  <a:schemeClr val="dk1"/>
                </a:solidFill>
              </a:rPr>
              <a:t>A and C are the “rigor” piece and A and B are the “relevance”</a:t>
            </a:r>
          </a:p>
          <a:p>
            <a:pPr lvl="0">
              <a:spcBef>
                <a:spcPts val="0"/>
              </a:spcBef>
              <a:buClr>
                <a:schemeClr val="dk1"/>
              </a:buClr>
              <a:buSzPct val="100000"/>
              <a:buFont typeface="Arial"/>
              <a:buNone/>
            </a:pPr>
            <a:r>
              <a:rPr lang="en">
                <a:solidFill>
                  <a:schemeClr val="dk1"/>
                </a:solidFill>
              </a:rPr>
              <a:t>Christy will help</a:t>
            </a:r>
          </a:p>
        </p:txBody>
      </p:sp>
    </p:spTree>
    <p:extLst>
      <p:ext uri="{BB962C8B-B14F-4D97-AF65-F5344CB8AC3E}">
        <p14:creationId xmlns:p14="http://schemas.microsoft.com/office/powerpoint/2010/main" val="364707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Caroline’s slides 14-18 This fits into A</a:t>
            </a:r>
          </a:p>
        </p:txBody>
      </p:sp>
    </p:spTree>
    <p:extLst>
      <p:ext uri="{BB962C8B-B14F-4D97-AF65-F5344CB8AC3E}">
        <p14:creationId xmlns:p14="http://schemas.microsoft.com/office/powerpoint/2010/main" val="223823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fits into C</a:t>
            </a:r>
          </a:p>
        </p:txBody>
      </p:sp>
    </p:spTree>
    <p:extLst>
      <p:ext uri="{BB962C8B-B14F-4D97-AF65-F5344CB8AC3E}">
        <p14:creationId xmlns:p14="http://schemas.microsoft.com/office/powerpoint/2010/main" val="61879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in D</a:t>
            </a:r>
          </a:p>
        </p:txBody>
      </p:sp>
    </p:spTree>
    <p:extLst>
      <p:ext uri="{BB962C8B-B14F-4D97-AF65-F5344CB8AC3E}">
        <p14:creationId xmlns:p14="http://schemas.microsoft.com/office/powerpoint/2010/main" val="375704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fits into Quadrant B</a:t>
            </a:r>
          </a:p>
        </p:txBody>
      </p:sp>
    </p:spTree>
    <p:extLst>
      <p:ext uri="{BB962C8B-B14F-4D97-AF65-F5344CB8AC3E}">
        <p14:creationId xmlns:p14="http://schemas.microsoft.com/office/powerpoint/2010/main" val="83905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Caroline - teacher examples to use in classroom lesson plans and test questions-</a:t>
            </a:r>
          </a:p>
        </p:txBody>
      </p:sp>
    </p:spTree>
    <p:extLst>
      <p:ext uri="{BB962C8B-B14F-4D97-AF65-F5344CB8AC3E}">
        <p14:creationId xmlns:p14="http://schemas.microsoft.com/office/powerpoint/2010/main" val="407050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282959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Debbie - Explanation and completing - 10 minutes</a:t>
            </a:r>
          </a:p>
          <a:p>
            <a:pPr rtl="0">
              <a:spcBef>
                <a:spcPts val="0"/>
              </a:spcBef>
              <a:buNone/>
            </a:pPr>
            <a:r>
              <a:rPr lang="en"/>
              <a:t>Share - 5 minutes</a:t>
            </a:r>
          </a:p>
          <a:p>
            <a:pPr rtl="0">
              <a:spcBef>
                <a:spcPts val="0"/>
              </a:spcBef>
              <a:buNone/>
            </a:pPr>
            <a:r>
              <a:rPr lang="en"/>
              <a:t>Hand out papers for groups to record their questions.</a:t>
            </a:r>
          </a:p>
          <a:p>
            <a:pPr>
              <a:spcBef>
                <a:spcPts val="0"/>
              </a:spcBef>
              <a:buNone/>
            </a:pPr>
            <a:r>
              <a:rPr lang="en"/>
              <a:t>Take up papers at the end.</a:t>
            </a:r>
          </a:p>
        </p:txBody>
      </p:sp>
    </p:spTree>
    <p:extLst>
      <p:ext uri="{BB962C8B-B14F-4D97-AF65-F5344CB8AC3E}">
        <p14:creationId xmlns:p14="http://schemas.microsoft.com/office/powerpoint/2010/main" val="3063118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A--Students gather and store bits of knowledge and information. Students are primarily expected to remember or understand this knowledge.</a:t>
            </a:r>
          </a:p>
          <a:p>
            <a:pPr lvl="0" rtl="0">
              <a:spcBef>
                <a:spcPts val="0"/>
              </a:spcBef>
              <a:buClr>
                <a:schemeClr val="dk1"/>
              </a:buClr>
              <a:buSzPct val="100000"/>
              <a:buFont typeface="Arial"/>
              <a:buNone/>
            </a:pPr>
            <a:r>
              <a:rPr lang="en">
                <a:solidFill>
                  <a:schemeClr val="dk1"/>
                </a:solidFill>
              </a:rPr>
              <a:t>B--Students use acquired knowledge to solve problems, design solutions, and complete work. The highest level of application is to apply knowledge to new and unpredicted situations.</a:t>
            </a:r>
          </a:p>
          <a:p>
            <a:pPr lvl="0" rtl="0">
              <a:spcBef>
                <a:spcPts val="0"/>
              </a:spcBef>
              <a:buClr>
                <a:schemeClr val="dk1"/>
              </a:buClr>
              <a:buSzPct val="100000"/>
              <a:buFont typeface="Arial"/>
              <a:buNone/>
            </a:pPr>
            <a:r>
              <a:rPr lang="en">
                <a:solidFill>
                  <a:schemeClr val="dk1"/>
                </a:solidFill>
              </a:rPr>
              <a:t>C-students extend and refine thier acquired knowledge to be able to use that knowledge automatically and routinely to analyze and solve problems and create solutions.</a:t>
            </a:r>
          </a:p>
          <a:p>
            <a:pPr lvl="0" rtl="0">
              <a:spcBef>
                <a:spcPts val="0"/>
              </a:spcBef>
              <a:buClr>
                <a:schemeClr val="dk1"/>
              </a:buClr>
              <a:buSzPct val="100000"/>
              <a:buFont typeface="Arial"/>
              <a:buNone/>
            </a:pPr>
            <a:r>
              <a:rPr lang="en">
                <a:solidFill>
                  <a:schemeClr val="dk1"/>
                </a:solidFill>
              </a:rPr>
              <a:t>D-students have to competence to think in complex ways</a:t>
            </a:r>
          </a:p>
          <a:p>
            <a:pPr lvl="0" rtl="0">
              <a:spcBef>
                <a:spcPts val="0"/>
              </a:spcBef>
              <a:buClr>
                <a:schemeClr val="dk1"/>
              </a:buClr>
              <a:buSzPct val="100000"/>
              <a:buFont typeface="Arial"/>
              <a:buNone/>
            </a:pPr>
            <a:r>
              <a:rPr lang="en">
                <a:solidFill>
                  <a:schemeClr val="dk1"/>
                </a:solidFill>
              </a:rPr>
              <a:t>A and C are the “rigor” piece and A and B are the “relevance”</a:t>
            </a:r>
          </a:p>
          <a:p>
            <a:pPr lvl="0" rtl="0">
              <a:spcBef>
                <a:spcPts val="0"/>
              </a:spcBef>
              <a:buClr>
                <a:schemeClr val="dk1"/>
              </a:buClr>
              <a:buSzPct val="100000"/>
              <a:buFont typeface="Arial"/>
              <a:buNone/>
            </a:pPr>
            <a:r>
              <a:rPr lang="en">
                <a:solidFill>
                  <a:schemeClr val="dk1"/>
                </a:solidFill>
              </a:rPr>
              <a:t>Christy will help</a:t>
            </a:r>
          </a:p>
        </p:txBody>
      </p:sp>
    </p:spTree>
    <p:extLst>
      <p:ext uri="{BB962C8B-B14F-4D97-AF65-F5344CB8AC3E}">
        <p14:creationId xmlns:p14="http://schemas.microsoft.com/office/powerpoint/2010/main" val="194568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191810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371924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Christy</a:t>
            </a:r>
          </a:p>
        </p:txBody>
      </p:sp>
    </p:spTree>
    <p:extLst>
      <p:ext uri="{BB962C8B-B14F-4D97-AF65-F5344CB8AC3E}">
        <p14:creationId xmlns:p14="http://schemas.microsoft.com/office/powerpoint/2010/main" val="102667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Christy </a:t>
            </a:r>
          </a:p>
        </p:txBody>
      </p:sp>
    </p:spTree>
    <p:extLst>
      <p:ext uri="{BB962C8B-B14F-4D97-AF65-F5344CB8AC3E}">
        <p14:creationId xmlns:p14="http://schemas.microsoft.com/office/powerpoint/2010/main" val="3371715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a:t>
            </a:r>
          </a:p>
        </p:txBody>
      </p:sp>
    </p:spTree>
    <p:extLst>
      <p:ext uri="{BB962C8B-B14F-4D97-AF65-F5344CB8AC3E}">
        <p14:creationId xmlns:p14="http://schemas.microsoft.com/office/powerpoint/2010/main" val="208328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Debbie</a:t>
            </a:r>
          </a:p>
        </p:txBody>
      </p:sp>
    </p:spTree>
    <p:extLst>
      <p:ext uri="{BB962C8B-B14F-4D97-AF65-F5344CB8AC3E}">
        <p14:creationId xmlns:p14="http://schemas.microsoft.com/office/powerpoint/2010/main" val="65648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551086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Caroline</a:t>
            </a:r>
          </a:p>
        </p:txBody>
      </p:sp>
    </p:spTree>
    <p:extLst>
      <p:ext uri="{BB962C8B-B14F-4D97-AF65-F5344CB8AC3E}">
        <p14:creationId xmlns:p14="http://schemas.microsoft.com/office/powerpoint/2010/main" val="342967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Debbie</a:t>
            </a:r>
          </a:p>
        </p:txBody>
      </p:sp>
    </p:spTree>
    <p:extLst>
      <p:ext uri="{BB962C8B-B14F-4D97-AF65-F5344CB8AC3E}">
        <p14:creationId xmlns:p14="http://schemas.microsoft.com/office/powerpoint/2010/main" val="1887836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Christy</a:t>
            </a:r>
          </a:p>
        </p:txBody>
      </p:sp>
    </p:spTree>
    <p:extLst>
      <p:ext uri="{BB962C8B-B14F-4D97-AF65-F5344CB8AC3E}">
        <p14:creationId xmlns:p14="http://schemas.microsoft.com/office/powerpoint/2010/main" val="29052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a:t>
            </a:r>
          </a:p>
        </p:txBody>
      </p:sp>
    </p:spTree>
    <p:extLst>
      <p:ext uri="{BB962C8B-B14F-4D97-AF65-F5344CB8AC3E}">
        <p14:creationId xmlns:p14="http://schemas.microsoft.com/office/powerpoint/2010/main" val="1665481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a:t>
            </a:r>
          </a:p>
        </p:txBody>
      </p:sp>
    </p:spTree>
    <p:extLst>
      <p:ext uri="{BB962C8B-B14F-4D97-AF65-F5344CB8AC3E}">
        <p14:creationId xmlns:p14="http://schemas.microsoft.com/office/powerpoint/2010/main" val="3091314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2014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1882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 - Padlet responses </a:t>
            </a:r>
          </a:p>
        </p:txBody>
      </p:sp>
    </p:spTree>
    <p:extLst>
      <p:ext uri="{BB962C8B-B14F-4D97-AF65-F5344CB8AC3E}">
        <p14:creationId xmlns:p14="http://schemas.microsoft.com/office/powerpoint/2010/main" val="292851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Nikki:”a goal educators should strive for.”  “</a:t>
            </a:r>
            <a:r>
              <a:rPr lang="en" sz="1000">
                <a:solidFill>
                  <a:schemeClr val="dk1"/>
                </a:solidFill>
              </a:rPr>
              <a:t>being challenging within the range of perceived abilities of the students.”  “Essential; based on quality NOT quantity; attainable at all levels”  “key to a good education”  “essential to progress, and must be understood by students and parents as something that is expected.”</a:t>
            </a:r>
          </a:p>
        </p:txBody>
      </p:sp>
    </p:spTree>
    <p:extLst>
      <p:ext uri="{BB962C8B-B14F-4D97-AF65-F5344CB8AC3E}">
        <p14:creationId xmlns:p14="http://schemas.microsoft.com/office/powerpoint/2010/main" val="152312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  “always easy to achieve”, “giving grades based on participation”, “covering the material” “increased workload” “not a joke”</a:t>
            </a:r>
          </a:p>
        </p:txBody>
      </p:sp>
    </p:spTree>
    <p:extLst>
      <p:ext uri="{BB962C8B-B14F-4D97-AF65-F5344CB8AC3E}">
        <p14:creationId xmlns:p14="http://schemas.microsoft.com/office/powerpoint/2010/main" val="73578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Nikki add wordle</a:t>
            </a:r>
          </a:p>
        </p:txBody>
      </p:sp>
    </p:spTree>
    <p:extLst>
      <p:ext uri="{BB962C8B-B14F-4D97-AF65-F5344CB8AC3E}">
        <p14:creationId xmlns:p14="http://schemas.microsoft.com/office/powerpoint/2010/main" val="409850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151874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Emily</a:t>
            </a:r>
          </a:p>
        </p:txBody>
      </p:sp>
    </p:spTree>
    <p:extLst>
      <p:ext uri="{BB962C8B-B14F-4D97-AF65-F5344CB8AC3E}">
        <p14:creationId xmlns:p14="http://schemas.microsoft.com/office/powerpoint/2010/main" val="61296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a:spcBef>
                <a:spcPts val="0"/>
              </a:spcBef>
              <a:buNone/>
            </a:pPr>
            <a:endParaRPr/>
          </a:p>
        </p:txBody>
      </p:sp>
      <p:sp>
        <p:nvSpPr>
          <p:cNvPr id="9" name="Shape 9"/>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algn="ctr">
              <a:spcBef>
                <a:spcPts val="0"/>
              </a:spcBef>
              <a:buClr>
                <a:srgbClr val="434343"/>
              </a:buClr>
              <a:buSzPct val="100000"/>
              <a:defRPr sz="3600">
                <a:solidFill>
                  <a:srgbClr val="434343"/>
                </a:solidFill>
              </a:defRPr>
            </a:lvl1pPr>
            <a:lvl2pPr algn="ctr">
              <a:spcBef>
                <a:spcPts val="0"/>
              </a:spcBef>
              <a:buClr>
                <a:srgbClr val="434343"/>
              </a:buClr>
              <a:buSzPct val="100000"/>
              <a:defRPr sz="3600">
                <a:solidFill>
                  <a:srgbClr val="434343"/>
                </a:solidFill>
              </a:defRPr>
            </a:lvl2pPr>
            <a:lvl3pPr algn="ctr">
              <a:spcBef>
                <a:spcPts val="0"/>
              </a:spcBef>
              <a:buClr>
                <a:srgbClr val="434343"/>
              </a:buClr>
              <a:buSzPct val="100000"/>
              <a:defRPr sz="3600">
                <a:solidFill>
                  <a:srgbClr val="434343"/>
                </a:solidFill>
              </a:defRPr>
            </a:lvl3pPr>
            <a:lvl4pPr algn="ctr">
              <a:spcBef>
                <a:spcPts val="0"/>
              </a:spcBef>
              <a:buClr>
                <a:srgbClr val="434343"/>
              </a:buClr>
              <a:buSzPct val="100000"/>
              <a:defRPr sz="3600">
                <a:solidFill>
                  <a:srgbClr val="434343"/>
                </a:solidFill>
              </a:defRPr>
            </a:lvl4pPr>
            <a:lvl5pPr algn="ctr">
              <a:spcBef>
                <a:spcPts val="0"/>
              </a:spcBef>
              <a:buClr>
                <a:srgbClr val="434343"/>
              </a:buClr>
              <a:buSzPct val="100000"/>
              <a:defRPr sz="3600">
                <a:solidFill>
                  <a:srgbClr val="434343"/>
                </a:solidFill>
              </a:defRPr>
            </a:lvl5pPr>
            <a:lvl6pPr algn="ctr">
              <a:spcBef>
                <a:spcPts val="0"/>
              </a:spcBef>
              <a:buClr>
                <a:srgbClr val="434343"/>
              </a:buClr>
              <a:buSzPct val="100000"/>
              <a:defRPr sz="3600">
                <a:solidFill>
                  <a:srgbClr val="434343"/>
                </a:solidFill>
              </a:defRPr>
            </a:lvl6pPr>
            <a:lvl7pPr algn="ctr">
              <a:spcBef>
                <a:spcPts val="0"/>
              </a:spcBef>
              <a:buClr>
                <a:srgbClr val="434343"/>
              </a:buClr>
              <a:buSzPct val="100000"/>
              <a:defRPr sz="3600">
                <a:solidFill>
                  <a:srgbClr val="434343"/>
                </a:solidFill>
              </a:defRPr>
            </a:lvl7pPr>
            <a:lvl8pPr algn="ctr">
              <a:spcBef>
                <a:spcPts val="0"/>
              </a:spcBef>
              <a:buClr>
                <a:srgbClr val="434343"/>
              </a:buClr>
              <a:buSzPct val="100000"/>
              <a:defRPr sz="3600">
                <a:solidFill>
                  <a:srgbClr val="434343"/>
                </a:solidFill>
              </a:defRPr>
            </a:lvl8pPr>
            <a:lvl9pPr algn="ctr">
              <a:spcBef>
                <a:spcPts val="0"/>
              </a:spcBef>
              <a:buClr>
                <a:srgbClr val="434343"/>
              </a:buClr>
              <a:buSzPct val="100000"/>
              <a:defRPr sz="3600">
                <a:solidFill>
                  <a:srgbClr val="434343"/>
                </a:solidFill>
              </a:defRPr>
            </a:lvl9pPr>
          </a:lstStyle>
          <a:p>
            <a:endParaRPr/>
          </a:p>
        </p:txBody>
      </p:sp>
      <p:cxnSp>
        <p:nvCxnSpPr>
          <p:cNvPr id="11" name="Shape 11"/>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with vertical divider">
    <p:spTree>
      <p:nvGrpSpPr>
        <p:cNvPr id="1" name="Shape 68"/>
        <p:cNvGrpSpPr/>
        <p:nvPr/>
      </p:nvGrpSpPr>
      <p:grpSpPr>
        <a:xfrm>
          <a:off x="0" y="0"/>
          <a:ext cx="0" cy="0"/>
          <a:chOff x="0" y="0"/>
          <a:chExt cx="0" cy="0"/>
        </a:xfrm>
      </p:grpSpPr>
      <p:grpSp>
        <p:nvGrpSpPr>
          <p:cNvPr id="69" name="Shape 69"/>
          <p:cNvGrpSpPr/>
          <p:nvPr/>
        </p:nvGrpSpPr>
        <p:grpSpPr>
          <a:xfrm>
            <a:off x="543000" y="530100"/>
            <a:ext cx="8058000" cy="4159499"/>
            <a:chOff x="543000" y="530100"/>
            <a:chExt cx="8058000" cy="4159499"/>
          </a:xfrm>
        </p:grpSpPr>
        <p:sp>
          <p:nvSpPr>
            <p:cNvPr id="70" name="Shape 70"/>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71" name="Shape 71"/>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grpSp>
      <p:cxnSp>
        <p:nvCxnSpPr>
          <p:cNvPr id="72" name="Shape 72"/>
          <p:cNvCxnSpPr/>
          <p:nvPr/>
        </p:nvCxnSpPr>
        <p:spPr>
          <a:xfrm>
            <a:off x="1333200" y="530111"/>
            <a:ext cx="0" cy="4078200"/>
          </a:xfrm>
          <a:prstGeom prst="straightConnector1">
            <a:avLst/>
          </a:prstGeom>
          <a:noFill/>
          <a:ln w="9525" cap="flat" cmpd="sng">
            <a:solidFill>
              <a:srgbClr val="D9D9D9"/>
            </a:solidFill>
            <a:prstDash val="solid"/>
            <a:round/>
            <a:headEnd type="none" w="lg" len="lg"/>
            <a:tailEnd type="none" w="lg" len="lg"/>
          </a:ln>
        </p:spPr>
      </p:cxnSp>
      <p:cxnSp>
        <p:nvCxnSpPr>
          <p:cNvPr id="73" name="Shape 73"/>
          <p:cNvCxnSpPr/>
          <p:nvPr/>
        </p:nvCxnSpPr>
        <p:spPr>
          <a:xfrm>
            <a:off x="542850" y="1326975"/>
            <a:ext cx="796199"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4"/>
        <p:cNvGrpSpPr/>
        <p:nvPr/>
      </p:nvGrpSpPr>
      <p:grpSpPr>
        <a:xfrm>
          <a:off x="0" y="0"/>
          <a:ext cx="0" cy="0"/>
          <a:chOff x="0" y="0"/>
          <a:chExt cx="0" cy="0"/>
        </a:xfrm>
      </p:grpSpPr>
      <p:grpSp>
        <p:nvGrpSpPr>
          <p:cNvPr id="75" name="Shape 75"/>
          <p:cNvGrpSpPr/>
          <p:nvPr/>
        </p:nvGrpSpPr>
        <p:grpSpPr>
          <a:xfrm>
            <a:off x="543000" y="530100"/>
            <a:ext cx="8058000" cy="4159499"/>
            <a:chOff x="543000" y="530100"/>
            <a:chExt cx="8058000" cy="4159499"/>
          </a:xfrm>
        </p:grpSpPr>
        <p:sp>
          <p:nvSpPr>
            <p:cNvPr id="76" name="Shape 76"/>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77" name="Shape 77"/>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background only">
    <p:spTree>
      <p:nvGrpSpPr>
        <p:cNvPr id="1"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p:nvPr/>
        </p:nvSpPr>
        <p:spPr>
          <a:xfrm>
            <a:off x="1007250" y="2068050"/>
            <a:ext cx="7129499" cy="1159799"/>
          </a:xfrm>
          <a:prstGeom prst="rect">
            <a:avLst/>
          </a:prstGeom>
          <a:solidFill>
            <a:srgbClr val="000000">
              <a:alpha val="20000"/>
            </a:srgbClr>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a:off x="1007250" y="1991850"/>
            <a:ext cx="7129499" cy="11597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15" name="Shape 15"/>
          <p:cNvSpPr txBox="1">
            <a:spLocks noGrp="1"/>
          </p:cNvSpPr>
          <p:nvPr>
            <p:ph type="ctrTitle"/>
          </p:nvPr>
        </p:nvSpPr>
        <p:spPr>
          <a:xfrm>
            <a:off x="2503150" y="1991850"/>
            <a:ext cx="5633399" cy="1158000"/>
          </a:xfrm>
          <a:prstGeom prst="rect">
            <a:avLst/>
          </a:prstGeom>
        </p:spPr>
        <p:txBody>
          <a:bodyPr lIns="91425" tIns="91425" rIns="91425" bIns="91425" anchor="ctr" anchorCtr="0"/>
          <a:lstStyle>
            <a:lvl1pPr rtl="0">
              <a:spcBef>
                <a:spcPts val="0"/>
              </a:spcBef>
              <a:buClr>
                <a:srgbClr val="434343"/>
              </a:buClr>
              <a:buSzPct val="100000"/>
              <a:defRPr sz="1800" b="0">
                <a:solidFill>
                  <a:srgbClr val="434343"/>
                </a:solidFill>
              </a:defRPr>
            </a:lvl1pPr>
            <a:lvl2pPr rtl="0">
              <a:spcBef>
                <a:spcPts val="0"/>
              </a:spcBef>
              <a:buClr>
                <a:srgbClr val="434343"/>
              </a:buClr>
              <a:buSzPct val="100000"/>
              <a:defRPr sz="1800" b="0">
                <a:solidFill>
                  <a:srgbClr val="434343"/>
                </a:solidFill>
              </a:defRPr>
            </a:lvl2pPr>
            <a:lvl3pPr rtl="0">
              <a:spcBef>
                <a:spcPts val="0"/>
              </a:spcBef>
              <a:buClr>
                <a:srgbClr val="434343"/>
              </a:buClr>
              <a:buSzPct val="100000"/>
              <a:defRPr sz="1800" b="0">
                <a:solidFill>
                  <a:srgbClr val="434343"/>
                </a:solidFill>
              </a:defRPr>
            </a:lvl3pPr>
            <a:lvl4pPr rtl="0">
              <a:spcBef>
                <a:spcPts val="0"/>
              </a:spcBef>
              <a:buClr>
                <a:srgbClr val="434343"/>
              </a:buClr>
              <a:buSzPct val="100000"/>
              <a:defRPr sz="1800" b="0">
                <a:solidFill>
                  <a:srgbClr val="434343"/>
                </a:solidFill>
              </a:defRPr>
            </a:lvl4pPr>
            <a:lvl5pPr rtl="0">
              <a:spcBef>
                <a:spcPts val="0"/>
              </a:spcBef>
              <a:buClr>
                <a:srgbClr val="434343"/>
              </a:buClr>
              <a:buSzPct val="100000"/>
              <a:defRPr sz="1800" b="0">
                <a:solidFill>
                  <a:srgbClr val="434343"/>
                </a:solidFill>
              </a:defRPr>
            </a:lvl5pPr>
            <a:lvl6pPr rtl="0">
              <a:spcBef>
                <a:spcPts val="0"/>
              </a:spcBef>
              <a:buClr>
                <a:srgbClr val="434343"/>
              </a:buClr>
              <a:buSzPct val="100000"/>
              <a:defRPr sz="1800" b="0">
                <a:solidFill>
                  <a:srgbClr val="434343"/>
                </a:solidFill>
              </a:defRPr>
            </a:lvl6pPr>
            <a:lvl7pPr rtl="0">
              <a:spcBef>
                <a:spcPts val="0"/>
              </a:spcBef>
              <a:buClr>
                <a:srgbClr val="434343"/>
              </a:buClr>
              <a:buSzPct val="100000"/>
              <a:defRPr sz="1800" b="0">
                <a:solidFill>
                  <a:srgbClr val="434343"/>
                </a:solidFill>
              </a:defRPr>
            </a:lvl7pPr>
            <a:lvl8pPr rtl="0">
              <a:spcBef>
                <a:spcPts val="0"/>
              </a:spcBef>
              <a:buClr>
                <a:srgbClr val="434343"/>
              </a:buClr>
              <a:buSzPct val="100000"/>
              <a:defRPr sz="1800" b="0">
                <a:solidFill>
                  <a:srgbClr val="434343"/>
                </a:solidFill>
              </a:defRPr>
            </a:lvl8pPr>
            <a:lvl9pPr rtl="0">
              <a:spcBef>
                <a:spcPts val="0"/>
              </a:spcBef>
              <a:buClr>
                <a:srgbClr val="434343"/>
              </a:buClr>
              <a:buSzPct val="100000"/>
              <a:defRPr sz="1800" b="0">
                <a:solidFill>
                  <a:srgbClr val="434343"/>
                </a:solidFill>
              </a:defRPr>
            </a:lvl9pPr>
          </a:lstStyle>
          <a:p>
            <a:endParaRPr/>
          </a:p>
        </p:txBody>
      </p:sp>
      <p:sp>
        <p:nvSpPr>
          <p:cNvPr id="16" name="Shape 16"/>
          <p:cNvSpPr txBox="1">
            <a:spLocks noGrp="1"/>
          </p:cNvSpPr>
          <p:nvPr>
            <p:ph type="subTitle" idx="1"/>
          </p:nvPr>
        </p:nvSpPr>
        <p:spPr>
          <a:xfrm>
            <a:off x="1007250" y="1990422"/>
            <a:ext cx="1164000" cy="1159799"/>
          </a:xfrm>
          <a:prstGeom prst="rect">
            <a:avLst/>
          </a:prstGeom>
        </p:spPr>
        <p:txBody>
          <a:bodyPr lIns="91425" tIns="91425" rIns="91425" bIns="91425" anchor="ctr" anchorCtr="0"/>
          <a:lstStyle>
            <a:lvl1pPr algn="ctr" rtl="0">
              <a:spcBef>
                <a:spcPts val="0"/>
              </a:spcBef>
              <a:buClr>
                <a:srgbClr val="CCCCCC"/>
              </a:buClr>
              <a:buSzPct val="100000"/>
              <a:buFont typeface="Arvo"/>
              <a:buNone/>
              <a:defRPr sz="2000" b="1">
                <a:solidFill>
                  <a:srgbClr val="CCCCCC"/>
                </a:solidFill>
                <a:latin typeface="Arvo"/>
                <a:ea typeface="Arvo"/>
                <a:cs typeface="Arvo"/>
                <a:sym typeface="Arvo"/>
              </a:defRPr>
            </a:lvl1pPr>
            <a:lvl2pPr algn="ctr" rtl="0">
              <a:spcBef>
                <a:spcPts val="0"/>
              </a:spcBef>
              <a:buClr>
                <a:srgbClr val="CCCCCC"/>
              </a:buClr>
              <a:buSzPct val="100000"/>
              <a:buFont typeface="Arvo"/>
              <a:buNone/>
              <a:defRPr sz="2000" b="1">
                <a:solidFill>
                  <a:srgbClr val="CCCCCC"/>
                </a:solidFill>
                <a:latin typeface="Arvo"/>
                <a:ea typeface="Arvo"/>
                <a:cs typeface="Arvo"/>
                <a:sym typeface="Arvo"/>
              </a:defRPr>
            </a:lvl2pPr>
            <a:lvl3pPr algn="ctr" rtl="0">
              <a:spcBef>
                <a:spcPts val="0"/>
              </a:spcBef>
              <a:buClr>
                <a:srgbClr val="CCCCCC"/>
              </a:buClr>
              <a:buSzPct val="100000"/>
              <a:buFont typeface="Arvo"/>
              <a:buNone/>
              <a:defRPr sz="2000" b="1">
                <a:solidFill>
                  <a:srgbClr val="CCCCCC"/>
                </a:solidFill>
                <a:latin typeface="Arvo"/>
                <a:ea typeface="Arvo"/>
                <a:cs typeface="Arvo"/>
                <a:sym typeface="Arvo"/>
              </a:defRPr>
            </a:lvl3pPr>
            <a:lvl4pPr algn="ctr" rtl="0">
              <a:spcBef>
                <a:spcPts val="0"/>
              </a:spcBef>
              <a:buClr>
                <a:srgbClr val="CCCCCC"/>
              </a:buClr>
              <a:buSzPct val="100000"/>
              <a:buFont typeface="Arvo"/>
              <a:buNone/>
              <a:defRPr sz="2000" b="1">
                <a:solidFill>
                  <a:srgbClr val="CCCCCC"/>
                </a:solidFill>
                <a:latin typeface="Arvo"/>
                <a:ea typeface="Arvo"/>
                <a:cs typeface="Arvo"/>
                <a:sym typeface="Arvo"/>
              </a:defRPr>
            </a:lvl4pPr>
            <a:lvl5pPr algn="ctr" rtl="0">
              <a:spcBef>
                <a:spcPts val="0"/>
              </a:spcBef>
              <a:buClr>
                <a:srgbClr val="CCCCCC"/>
              </a:buClr>
              <a:buSzPct val="100000"/>
              <a:buFont typeface="Arvo"/>
              <a:buNone/>
              <a:defRPr sz="2000" b="1">
                <a:solidFill>
                  <a:srgbClr val="CCCCCC"/>
                </a:solidFill>
                <a:latin typeface="Arvo"/>
                <a:ea typeface="Arvo"/>
                <a:cs typeface="Arvo"/>
                <a:sym typeface="Arvo"/>
              </a:defRPr>
            </a:lvl5pPr>
            <a:lvl6pPr algn="ctr" rtl="0">
              <a:spcBef>
                <a:spcPts val="0"/>
              </a:spcBef>
              <a:buClr>
                <a:srgbClr val="CCCCCC"/>
              </a:buClr>
              <a:buSzPct val="100000"/>
              <a:buFont typeface="Arvo"/>
              <a:buNone/>
              <a:defRPr sz="2000" b="1">
                <a:solidFill>
                  <a:srgbClr val="CCCCCC"/>
                </a:solidFill>
                <a:latin typeface="Arvo"/>
                <a:ea typeface="Arvo"/>
                <a:cs typeface="Arvo"/>
                <a:sym typeface="Arvo"/>
              </a:defRPr>
            </a:lvl6pPr>
            <a:lvl7pPr algn="ctr" rtl="0">
              <a:spcBef>
                <a:spcPts val="0"/>
              </a:spcBef>
              <a:buClr>
                <a:srgbClr val="CCCCCC"/>
              </a:buClr>
              <a:buSzPct val="100000"/>
              <a:buFont typeface="Arvo"/>
              <a:buNone/>
              <a:defRPr sz="2000" b="1">
                <a:solidFill>
                  <a:srgbClr val="CCCCCC"/>
                </a:solidFill>
                <a:latin typeface="Arvo"/>
                <a:ea typeface="Arvo"/>
                <a:cs typeface="Arvo"/>
                <a:sym typeface="Arvo"/>
              </a:defRPr>
            </a:lvl7pPr>
            <a:lvl8pPr algn="ctr" rtl="0">
              <a:spcBef>
                <a:spcPts val="0"/>
              </a:spcBef>
              <a:buClr>
                <a:srgbClr val="CCCCCC"/>
              </a:buClr>
              <a:buSzPct val="100000"/>
              <a:buFont typeface="Arvo"/>
              <a:buNone/>
              <a:defRPr sz="2000" b="1">
                <a:solidFill>
                  <a:srgbClr val="CCCCCC"/>
                </a:solidFill>
                <a:latin typeface="Arvo"/>
                <a:ea typeface="Arvo"/>
                <a:cs typeface="Arvo"/>
                <a:sym typeface="Arvo"/>
              </a:defRPr>
            </a:lvl8pPr>
            <a:lvl9pPr algn="ctr" rtl="0">
              <a:spcBef>
                <a:spcPts val="0"/>
              </a:spcBef>
              <a:buClr>
                <a:srgbClr val="CCCCCC"/>
              </a:buClr>
              <a:buSzPct val="100000"/>
              <a:buFont typeface="Arvo"/>
              <a:buNone/>
              <a:defRPr sz="2000" b="1">
                <a:solidFill>
                  <a:srgbClr val="CCCCCC"/>
                </a:solidFill>
                <a:latin typeface="Arvo"/>
                <a:ea typeface="Arvo"/>
                <a:cs typeface="Arvo"/>
                <a:sym typeface="Arvo"/>
              </a:defRPr>
            </a:lvl9pPr>
          </a:lstStyle>
          <a:p>
            <a:endParaRPr/>
          </a:p>
        </p:txBody>
      </p:sp>
      <p:cxnSp>
        <p:nvCxnSpPr>
          <p:cNvPr id="17" name="Shape 17"/>
          <p:cNvCxnSpPr/>
          <p:nvPr/>
        </p:nvCxnSpPr>
        <p:spPr>
          <a:xfrm>
            <a:off x="2171400" y="1990436"/>
            <a:ext cx="0" cy="115800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965075" y="1005075"/>
            <a:ext cx="7214700" cy="3285899"/>
          </a:xfrm>
          <a:prstGeom prst="rect">
            <a:avLst/>
          </a:prstGeom>
          <a:solidFill>
            <a:srgbClr val="000000">
              <a:alpha val="20000"/>
            </a:srgbClr>
          </a:solidFill>
          <a:ln>
            <a:noFill/>
          </a:ln>
        </p:spPr>
        <p:txBody>
          <a:bodyPr lIns="91425" tIns="91425" rIns="91425" bIns="91425" anchor="ctr" anchorCtr="0">
            <a:noAutofit/>
          </a:bodyPr>
          <a:lstStyle/>
          <a:p>
            <a:pPr>
              <a:spcBef>
                <a:spcPts val="0"/>
              </a:spcBef>
              <a:buNone/>
            </a:pPr>
            <a:endParaRPr/>
          </a:p>
        </p:txBody>
      </p:sp>
      <p:sp>
        <p:nvSpPr>
          <p:cNvPr id="20" name="Shape 20"/>
          <p:cNvSpPr/>
          <p:nvPr/>
        </p:nvSpPr>
        <p:spPr>
          <a:xfrm>
            <a:off x="965075" y="928875"/>
            <a:ext cx="7214700" cy="32858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21" name="Shape 21"/>
          <p:cNvSpPr txBox="1"/>
          <p:nvPr/>
        </p:nvSpPr>
        <p:spPr>
          <a:xfrm>
            <a:off x="2732350" y="940950"/>
            <a:ext cx="3672299" cy="699599"/>
          </a:xfrm>
          <a:prstGeom prst="rect">
            <a:avLst/>
          </a:prstGeom>
          <a:noFill/>
          <a:ln>
            <a:noFill/>
          </a:ln>
        </p:spPr>
        <p:txBody>
          <a:bodyPr lIns="91425" tIns="91425" rIns="91425" bIns="91425" anchor="t" anchorCtr="0">
            <a:noAutofit/>
          </a:bodyPr>
          <a:lstStyle/>
          <a:p>
            <a:pPr algn="ctr">
              <a:spcBef>
                <a:spcPts val="0"/>
              </a:spcBef>
              <a:buNone/>
            </a:pPr>
            <a:r>
              <a:rPr lang="en" sz="6000">
                <a:solidFill>
                  <a:srgbClr val="D9D9D9"/>
                </a:solidFill>
                <a:latin typeface="Impact"/>
                <a:ea typeface="Impact"/>
                <a:cs typeface="Impact"/>
                <a:sym typeface="Impact"/>
              </a:rPr>
              <a:t>“</a:t>
            </a:r>
          </a:p>
        </p:txBody>
      </p:sp>
      <p:cxnSp>
        <p:nvCxnSpPr>
          <p:cNvPr id="22" name="Shape 22"/>
          <p:cNvCxnSpPr/>
          <p:nvPr/>
        </p:nvCxnSpPr>
        <p:spPr>
          <a:xfrm>
            <a:off x="972919" y="1631775"/>
            <a:ext cx="7209599" cy="0"/>
          </a:xfrm>
          <a:prstGeom prst="straightConnector1">
            <a:avLst/>
          </a:prstGeom>
          <a:noFill/>
          <a:ln w="9525" cap="flat" cmpd="sng">
            <a:solidFill>
              <a:srgbClr val="D9D9D9"/>
            </a:solidFill>
            <a:prstDash val="solid"/>
            <a:round/>
            <a:headEnd type="none" w="lg" len="lg"/>
            <a:tailEnd type="none" w="lg" len="lg"/>
          </a:ln>
        </p:spPr>
      </p:cxnSp>
      <p:sp>
        <p:nvSpPr>
          <p:cNvPr id="23" name="Shape 23"/>
          <p:cNvSpPr txBox="1">
            <a:spLocks noGrp="1"/>
          </p:cNvSpPr>
          <p:nvPr>
            <p:ph type="body" idx="1"/>
          </p:nvPr>
        </p:nvSpPr>
        <p:spPr>
          <a:xfrm>
            <a:off x="1918075" y="1719025"/>
            <a:ext cx="5307899" cy="2171400"/>
          </a:xfrm>
          <a:prstGeom prst="rect">
            <a:avLst/>
          </a:prstGeom>
        </p:spPr>
        <p:txBody>
          <a:bodyPr lIns="91425" tIns="91425" rIns="91425" bIns="91425" anchor="ctr" anchorCtr="0"/>
          <a:lstStyle>
            <a:lvl1pPr algn="ctr" rtl="0">
              <a:spcBef>
                <a:spcPts val="0"/>
              </a:spcBef>
              <a:buSzPct val="100000"/>
              <a:defRPr sz="2000" i="1"/>
            </a:lvl1pPr>
            <a:lvl2pPr algn="ctr" rtl="0">
              <a:spcBef>
                <a:spcPts val="0"/>
              </a:spcBef>
              <a:buSzPct val="100000"/>
              <a:defRPr sz="2000" i="1"/>
            </a:lvl2pPr>
            <a:lvl3pPr algn="ctr" rtl="0">
              <a:spcBef>
                <a:spcPts val="0"/>
              </a:spcBef>
              <a:buSzPct val="100000"/>
              <a:defRPr sz="2000" i="1"/>
            </a:lvl3pPr>
            <a:lvl4pPr algn="ctr" rtl="0">
              <a:spcBef>
                <a:spcPts val="0"/>
              </a:spcBef>
              <a:buSzPct val="100000"/>
              <a:defRPr sz="2000" i="1"/>
            </a:lvl4pPr>
            <a:lvl5pPr algn="ctr" rtl="0">
              <a:spcBef>
                <a:spcPts val="0"/>
              </a:spcBef>
              <a:buSzPct val="100000"/>
              <a:defRPr sz="2000" i="1"/>
            </a:lvl5pPr>
            <a:lvl6pPr algn="ctr" rtl="0">
              <a:spcBef>
                <a:spcPts val="0"/>
              </a:spcBef>
              <a:buSzPct val="100000"/>
              <a:defRPr sz="2000" i="1"/>
            </a:lvl6pPr>
            <a:lvl7pPr algn="ctr" rtl="0">
              <a:spcBef>
                <a:spcPts val="0"/>
              </a:spcBef>
              <a:buSzPct val="100000"/>
              <a:defRPr sz="2000" i="1"/>
            </a:lvl7pPr>
            <a:lvl8pPr algn="ctr" rtl="0">
              <a:spcBef>
                <a:spcPts val="0"/>
              </a:spcBef>
              <a:buSzPct val="100000"/>
              <a:defRPr sz="2000" i="1"/>
            </a:lvl8pPr>
            <a:lvl9pPr algn="ctr">
              <a:spcBef>
                <a:spcPts val="0"/>
              </a:spcBef>
              <a:buSzPct val="100000"/>
              <a:defRPr sz="2000" i="1"/>
            </a:lvl9pPr>
          </a:lstStyle>
          <a:p>
            <a:endParaRPr/>
          </a:p>
        </p:txBody>
      </p:sp>
      <p:grpSp>
        <p:nvGrpSpPr>
          <p:cNvPr id="24" name="Shape 24"/>
          <p:cNvGrpSpPr/>
          <p:nvPr/>
        </p:nvGrpSpPr>
        <p:grpSpPr>
          <a:xfrm>
            <a:off x="4226084" y="928886"/>
            <a:ext cx="691831" cy="699599"/>
            <a:chOff x="4220518" y="928886"/>
            <a:chExt cx="691831" cy="699599"/>
          </a:xfrm>
        </p:grpSpPr>
        <p:cxnSp>
          <p:nvCxnSpPr>
            <p:cNvPr id="25" name="Shape 25"/>
            <p:cNvCxnSpPr/>
            <p:nvPr/>
          </p:nvCxnSpPr>
          <p:spPr>
            <a:xfrm>
              <a:off x="4220518" y="928886"/>
              <a:ext cx="0" cy="699599"/>
            </a:xfrm>
            <a:prstGeom prst="straightConnector1">
              <a:avLst/>
            </a:prstGeom>
            <a:noFill/>
            <a:ln w="9525" cap="flat" cmpd="sng">
              <a:solidFill>
                <a:srgbClr val="D9D9D9"/>
              </a:solidFill>
              <a:prstDash val="solid"/>
              <a:round/>
              <a:headEnd type="none" w="lg" len="lg"/>
              <a:tailEnd type="none" w="lg" len="lg"/>
            </a:ln>
          </p:spPr>
        </p:cxnSp>
        <p:cxnSp>
          <p:nvCxnSpPr>
            <p:cNvPr id="26" name="Shape 26"/>
            <p:cNvCxnSpPr/>
            <p:nvPr/>
          </p:nvCxnSpPr>
          <p:spPr>
            <a:xfrm>
              <a:off x="4912350" y="928886"/>
              <a:ext cx="0" cy="699599"/>
            </a:xfrm>
            <a:prstGeom prst="straightConnector1">
              <a:avLst/>
            </a:prstGeom>
            <a:noFill/>
            <a:ln w="9525" cap="flat" cmpd="sng">
              <a:solidFill>
                <a:srgbClr val="D9D9D9"/>
              </a:solidFill>
              <a:prstDash val="solid"/>
              <a:round/>
              <a:headEnd type="none" w="lg" len="lg"/>
              <a:tailEnd type="none" w="lg" len="lg"/>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7"/>
        <p:cNvGrpSpPr/>
        <p:nvPr/>
      </p:nvGrpSpPr>
      <p:grpSpPr>
        <a:xfrm>
          <a:off x="0" y="0"/>
          <a:ext cx="0" cy="0"/>
          <a:chOff x="0" y="0"/>
          <a:chExt cx="0" cy="0"/>
        </a:xfrm>
      </p:grpSpPr>
      <p:sp>
        <p:nvSpPr>
          <p:cNvPr id="28" name="Shape 28"/>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29" name="Shape 29"/>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cxnSp>
        <p:nvCxnSpPr>
          <p:cNvPr id="30" name="Shape 30"/>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1" name="Shape 31"/>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2" name="Shape 32"/>
          <p:cNvSpPr txBox="1">
            <a:spLocks noGrp="1"/>
          </p:cNvSpPr>
          <p:nvPr>
            <p:ph type="title"/>
          </p:nvPr>
        </p:nvSpPr>
        <p:spPr>
          <a:xfrm>
            <a:off x="1379650" y="530100"/>
            <a:ext cx="6725400" cy="79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3" name="Shape 33"/>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a:spcBef>
                <a:spcPts val="0"/>
              </a:spcBef>
              <a:buSzPct val="100000"/>
              <a:defRPr sz="2000"/>
            </a:lvl1pPr>
            <a:lvl2pPr>
              <a:spcBef>
                <a:spcPts val="0"/>
              </a:spcBef>
              <a:buSzPct val="100000"/>
              <a:defRPr sz="2000"/>
            </a:lvl2pPr>
            <a:lvl3pPr>
              <a:spcBef>
                <a:spcPts val="0"/>
              </a:spcBef>
              <a:buSzPct val="100000"/>
              <a:defRPr sz="2000"/>
            </a:lvl3pPr>
            <a:lvl4pPr>
              <a:spcBef>
                <a:spcPts val="0"/>
              </a:spcBef>
              <a:buSzPct val="100000"/>
              <a:defRPr sz="2000"/>
            </a:lvl4pPr>
            <a:lvl5pPr>
              <a:spcBef>
                <a:spcPts val="0"/>
              </a:spcBef>
              <a:buSzPct val="100000"/>
              <a:defRPr sz="2000"/>
            </a:lvl5pPr>
            <a:lvl6pPr>
              <a:spcBef>
                <a:spcPts val="0"/>
              </a:spcBef>
              <a:buSzPct val="100000"/>
              <a:defRPr sz="2000"/>
            </a:lvl6pPr>
            <a:lvl7pPr>
              <a:spcBef>
                <a:spcPts val="0"/>
              </a:spcBef>
              <a:buSzPct val="100000"/>
              <a:defRPr sz="2000"/>
            </a:lvl7pPr>
            <a:lvl8pPr>
              <a:spcBef>
                <a:spcPts val="0"/>
              </a:spcBef>
              <a:buSzPct val="100000"/>
              <a:defRPr sz="2000"/>
            </a:lvl8pPr>
            <a:lvl9pPr>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4"/>
        <p:cNvGrpSpPr/>
        <p:nvPr/>
      </p:nvGrpSpPr>
      <p:grpSpPr>
        <a:xfrm>
          <a:off x="0" y="0"/>
          <a:ext cx="0" cy="0"/>
          <a:chOff x="0" y="0"/>
          <a:chExt cx="0" cy="0"/>
        </a:xfrm>
      </p:grpSpPr>
      <p:sp>
        <p:nvSpPr>
          <p:cNvPr id="35" name="Shape 3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36" name="Shape 3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8" name="Shape 3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9" name="Shape 39"/>
          <p:cNvSpPr txBox="1">
            <a:spLocks noGrp="1"/>
          </p:cNvSpPr>
          <p:nvPr>
            <p:ph type="title"/>
          </p:nvPr>
        </p:nvSpPr>
        <p:spPr>
          <a:xfrm>
            <a:off x="1379650" y="530100"/>
            <a:ext cx="6725400" cy="79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txBox="1">
            <a:spLocks noGrp="1"/>
          </p:cNvSpPr>
          <p:nvPr>
            <p:ph type="body" idx="1"/>
          </p:nvPr>
        </p:nvSpPr>
        <p:spPr>
          <a:xfrm>
            <a:off x="1333200" y="1538075"/>
            <a:ext cx="3232199" cy="2762699"/>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2"/>
          </p:nvPr>
        </p:nvSpPr>
        <p:spPr>
          <a:xfrm>
            <a:off x="4988460" y="1538075"/>
            <a:ext cx="3232199" cy="2762699"/>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3" name="Shape 43"/>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44" name="Shape 44"/>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cxnSp>
        <p:nvCxnSpPr>
          <p:cNvPr id="45" name="Shape 45"/>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46" name="Shape 46"/>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47" name="Shape 47"/>
          <p:cNvSpPr txBox="1">
            <a:spLocks noGrp="1"/>
          </p:cNvSpPr>
          <p:nvPr>
            <p:ph type="title"/>
          </p:nvPr>
        </p:nvSpPr>
        <p:spPr>
          <a:xfrm>
            <a:off x="1379650" y="530100"/>
            <a:ext cx="6725400" cy="7967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1333200" y="1504100"/>
            <a:ext cx="2235599" cy="2726400"/>
          </a:xfrm>
          <a:prstGeom prst="rect">
            <a:avLst/>
          </a:prstGeom>
        </p:spPr>
        <p:txBody>
          <a:bodyPr lIns="91425" tIns="91425" rIns="91425" bIns="91425" anchor="t" anchorCtr="0"/>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a:endParaRPr/>
          </a:p>
        </p:txBody>
      </p:sp>
      <p:sp>
        <p:nvSpPr>
          <p:cNvPr id="49" name="Shape 49"/>
          <p:cNvSpPr txBox="1">
            <a:spLocks noGrp="1"/>
          </p:cNvSpPr>
          <p:nvPr>
            <p:ph type="body" idx="2"/>
          </p:nvPr>
        </p:nvSpPr>
        <p:spPr>
          <a:xfrm>
            <a:off x="3683437" y="1504100"/>
            <a:ext cx="2235599" cy="2726400"/>
          </a:xfrm>
          <a:prstGeom prst="rect">
            <a:avLst/>
          </a:prstGeom>
        </p:spPr>
        <p:txBody>
          <a:bodyPr lIns="91425" tIns="91425" rIns="91425" bIns="91425" anchor="t" anchorCtr="0"/>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a:endParaRPr/>
          </a:p>
        </p:txBody>
      </p:sp>
      <p:sp>
        <p:nvSpPr>
          <p:cNvPr id="50" name="Shape 50"/>
          <p:cNvSpPr txBox="1">
            <a:spLocks noGrp="1"/>
          </p:cNvSpPr>
          <p:nvPr>
            <p:ph type="body" idx="3"/>
          </p:nvPr>
        </p:nvSpPr>
        <p:spPr>
          <a:xfrm>
            <a:off x="6033675" y="1504100"/>
            <a:ext cx="2235599" cy="2726400"/>
          </a:xfrm>
          <a:prstGeom prst="rect">
            <a:avLst/>
          </a:prstGeom>
        </p:spPr>
        <p:txBody>
          <a:bodyPr lIns="91425" tIns="91425" rIns="91425" bIns="91425" anchor="t" anchorCtr="0"/>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53" name="Shape 53"/>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cxnSp>
        <p:nvCxnSpPr>
          <p:cNvPr id="54" name="Shape 54"/>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55" name="Shape 55"/>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56" name="Shape 56"/>
          <p:cNvSpPr txBox="1">
            <a:spLocks noGrp="1"/>
          </p:cNvSpPr>
          <p:nvPr>
            <p:ph type="title"/>
          </p:nvPr>
        </p:nvSpPr>
        <p:spPr>
          <a:xfrm>
            <a:off x="1379650" y="530100"/>
            <a:ext cx="6725400" cy="79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7"/>
        <p:cNvGrpSpPr/>
        <p:nvPr/>
      </p:nvGrpSpPr>
      <p:grpSpPr>
        <a:xfrm>
          <a:off x="0" y="0"/>
          <a:ext cx="0" cy="0"/>
          <a:chOff x="0" y="0"/>
          <a:chExt cx="0" cy="0"/>
        </a:xfrm>
      </p:grpSpPr>
      <p:sp>
        <p:nvSpPr>
          <p:cNvPr id="58" name="Shape 58"/>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59" name="Shape 59"/>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42850" y="4204075"/>
            <a:ext cx="8058300" cy="0"/>
          </a:xfrm>
          <a:prstGeom prst="straightConnector1">
            <a:avLst/>
          </a:prstGeom>
          <a:noFill/>
          <a:ln w="9525" cap="flat" cmpd="sng">
            <a:solidFill>
              <a:srgbClr val="D9D9D9"/>
            </a:solidFill>
            <a:prstDash val="solid"/>
            <a:round/>
            <a:headEnd type="none" w="lg" len="lg"/>
            <a:tailEnd type="none" w="lg" len="lg"/>
          </a:ln>
        </p:spPr>
      </p:cxnSp>
      <p:sp>
        <p:nvSpPr>
          <p:cNvPr id="61" name="Shape 61"/>
          <p:cNvSpPr txBox="1">
            <a:spLocks noGrp="1"/>
          </p:cNvSpPr>
          <p:nvPr>
            <p:ph type="body" idx="1"/>
          </p:nvPr>
        </p:nvSpPr>
        <p:spPr>
          <a:xfrm>
            <a:off x="542850" y="4204075"/>
            <a:ext cx="8058300" cy="409199"/>
          </a:xfrm>
          <a:prstGeom prst="rect">
            <a:avLst/>
          </a:prstGeom>
        </p:spPr>
        <p:txBody>
          <a:bodyPr lIns="91425" tIns="91425" rIns="91425" bIns="91425" anchor="ctr" anchorCtr="0"/>
          <a:lstStyle>
            <a:lvl1pPr algn="ctr">
              <a:spcBef>
                <a:spcPts val="0"/>
              </a:spcBef>
              <a:buSzPct val="100000"/>
              <a:buNone/>
              <a:defRPr sz="10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2"/>
        <p:cNvGrpSpPr/>
        <p:nvPr/>
      </p:nvGrpSpPr>
      <p:grpSpPr>
        <a:xfrm>
          <a:off x="0" y="0"/>
          <a:ext cx="0" cy="0"/>
          <a:chOff x="0" y="0"/>
          <a:chExt cx="0" cy="0"/>
        </a:xfrm>
      </p:grpSpPr>
      <p:grpSp>
        <p:nvGrpSpPr>
          <p:cNvPr id="63" name="Shape 63"/>
          <p:cNvGrpSpPr/>
          <p:nvPr/>
        </p:nvGrpSpPr>
        <p:grpSpPr>
          <a:xfrm>
            <a:off x="543000" y="530100"/>
            <a:ext cx="8058000" cy="4159499"/>
            <a:chOff x="543000" y="530100"/>
            <a:chExt cx="8058000" cy="4159499"/>
          </a:xfrm>
        </p:grpSpPr>
        <p:sp>
          <p:nvSpPr>
            <p:cNvPr id="64" name="Shape 64"/>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a:p>
          </p:txBody>
        </p:sp>
        <p:sp>
          <p:nvSpPr>
            <p:cNvPr id="65" name="Shape 65"/>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grpSp>
      <p:cxnSp>
        <p:nvCxnSpPr>
          <p:cNvPr id="66" name="Shape 66"/>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7" name="Shape 67"/>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a:spcBef>
                <a:spcPts val="480"/>
              </a:spcBef>
              <a:buClr>
                <a:srgbClr val="D9D9D9"/>
              </a:buClr>
              <a:buSzPct val="100000"/>
              <a:buFont typeface="Bitter"/>
              <a:defRPr sz="2400">
                <a:solidFill>
                  <a:srgbClr val="434343"/>
                </a:solidFill>
                <a:latin typeface="Bitter"/>
                <a:ea typeface="Bitter"/>
                <a:cs typeface="Bitter"/>
                <a:sym typeface="Bitter"/>
              </a:defRPr>
            </a:lvl3pPr>
            <a:lvl4pPr>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a:spcBef>
                <a:spcPts val="360"/>
              </a:spcBef>
              <a:buClr>
                <a:srgbClr val="434343"/>
              </a:buClr>
              <a:buSzPct val="100000"/>
              <a:buFont typeface="Bitter"/>
              <a:defRPr sz="1800">
                <a:solidFill>
                  <a:srgbClr val="434343"/>
                </a:solidFill>
                <a:latin typeface="Bitter"/>
                <a:ea typeface="Bitter"/>
                <a:cs typeface="Bitter"/>
                <a:sym typeface="Bitter"/>
              </a:defRPr>
            </a:lvl5pPr>
            <a:lvl6pPr>
              <a:spcBef>
                <a:spcPts val="360"/>
              </a:spcBef>
              <a:buClr>
                <a:srgbClr val="434343"/>
              </a:buClr>
              <a:buSzPct val="100000"/>
              <a:buFont typeface="Bitter"/>
              <a:defRPr sz="1800">
                <a:solidFill>
                  <a:srgbClr val="434343"/>
                </a:solidFill>
                <a:latin typeface="Bitter"/>
                <a:ea typeface="Bitter"/>
                <a:cs typeface="Bitter"/>
                <a:sym typeface="Bitter"/>
              </a:defRPr>
            </a:lvl6pPr>
            <a:lvl7pPr>
              <a:spcBef>
                <a:spcPts val="360"/>
              </a:spcBef>
              <a:buClr>
                <a:srgbClr val="434343"/>
              </a:buClr>
              <a:buSzPct val="100000"/>
              <a:buFont typeface="Bitter"/>
              <a:defRPr sz="1800">
                <a:solidFill>
                  <a:srgbClr val="434343"/>
                </a:solidFill>
                <a:latin typeface="Bitter"/>
                <a:ea typeface="Bitter"/>
                <a:cs typeface="Bitter"/>
                <a:sym typeface="Bitter"/>
              </a:defRPr>
            </a:lvl7pPr>
            <a:lvl8pPr>
              <a:spcBef>
                <a:spcPts val="360"/>
              </a:spcBef>
              <a:buClr>
                <a:srgbClr val="434343"/>
              </a:buClr>
              <a:buSzPct val="100000"/>
              <a:buFont typeface="Bitter"/>
              <a:defRPr sz="1800">
                <a:solidFill>
                  <a:srgbClr val="434343"/>
                </a:solidFill>
                <a:latin typeface="Bitter"/>
                <a:ea typeface="Bitter"/>
                <a:cs typeface="Bitter"/>
                <a:sym typeface="Bitter"/>
              </a:defRPr>
            </a:lvl8pPr>
            <a:lvl9pPr>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6" name="Shape 6"/>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a:spcBef>
                <a:spcPts val="0"/>
              </a:spcBef>
              <a:buClr>
                <a:srgbClr val="999999"/>
              </a:buClr>
              <a:buSzPct val="100000"/>
              <a:buFont typeface="Arvo"/>
              <a:buNone/>
              <a:defRPr sz="1800">
                <a:solidFill>
                  <a:srgbClr val="999999"/>
                </a:solidFill>
                <a:latin typeface="Arvo"/>
                <a:ea typeface="Arvo"/>
                <a:cs typeface="Arvo"/>
                <a:sym typeface="Arvo"/>
              </a:defRPr>
            </a:lvl1pPr>
            <a:lvl2pPr>
              <a:spcBef>
                <a:spcPts val="0"/>
              </a:spcBef>
              <a:buClr>
                <a:srgbClr val="999999"/>
              </a:buClr>
              <a:buSzPct val="100000"/>
              <a:buFont typeface="Arvo"/>
              <a:buNone/>
              <a:defRPr sz="1800">
                <a:solidFill>
                  <a:srgbClr val="999999"/>
                </a:solidFill>
                <a:latin typeface="Arvo"/>
                <a:ea typeface="Arvo"/>
                <a:cs typeface="Arvo"/>
                <a:sym typeface="Arvo"/>
              </a:defRPr>
            </a:lvl2pPr>
            <a:lvl3pPr>
              <a:spcBef>
                <a:spcPts val="0"/>
              </a:spcBef>
              <a:buClr>
                <a:srgbClr val="999999"/>
              </a:buClr>
              <a:buSzPct val="100000"/>
              <a:buFont typeface="Arvo"/>
              <a:buNone/>
              <a:defRPr sz="1800">
                <a:solidFill>
                  <a:srgbClr val="999999"/>
                </a:solidFill>
                <a:latin typeface="Arvo"/>
                <a:ea typeface="Arvo"/>
                <a:cs typeface="Arvo"/>
                <a:sym typeface="Arvo"/>
              </a:defRPr>
            </a:lvl3pPr>
            <a:lvl4pPr>
              <a:spcBef>
                <a:spcPts val="0"/>
              </a:spcBef>
              <a:buClr>
                <a:srgbClr val="999999"/>
              </a:buClr>
              <a:buSzPct val="100000"/>
              <a:buFont typeface="Arvo"/>
              <a:buNone/>
              <a:defRPr sz="1800">
                <a:solidFill>
                  <a:srgbClr val="999999"/>
                </a:solidFill>
                <a:latin typeface="Arvo"/>
                <a:ea typeface="Arvo"/>
                <a:cs typeface="Arvo"/>
                <a:sym typeface="Arvo"/>
              </a:defRPr>
            </a:lvl4pPr>
            <a:lvl5pPr>
              <a:spcBef>
                <a:spcPts val="0"/>
              </a:spcBef>
              <a:buClr>
                <a:srgbClr val="999999"/>
              </a:buClr>
              <a:buSzPct val="100000"/>
              <a:buFont typeface="Arvo"/>
              <a:buNone/>
              <a:defRPr sz="1800">
                <a:solidFill>
                  <a:srgbClr val="999999"/>
                </a:solidFill>
                <a:latin typeface="Arvo"/>
                <a:ea typeface="Arvo"/>
                <a:cs typeface="Arvo"/>
                <a:sym typeface="Arvo"/>
              </a:defRPr>
            </a:lvl5pPr>
            <a:lvl6pPr>
              <a:spcBef>
                <a:spcPts val="0"/>
              </a:spcBef>
              <a:buClr>
                <a:srgbClr val="999999"/>
              </a:buClr>
              <a:buSzPct val="100000"/>
              <a:buFont typeface="Arvo"/>
              <a:buNone/>
              <a:defRPr sz="1800">
                <a:solidFill>
                  <a:srgbClr val="999999"/>
                </a:solidFill>
                <a:latin typeface="Arvo"/>
                <a:ea typeface="Arvo"/>
                <a:cs typeface="Arvo"/>
                <a:sym typeface="Arvo"/>
              </a:defRPr>
            </a:lvl6pPr>
            <a:lvl7pPr>
              <a:spcBef>
                <a:spcPts val="0"/>
              </a:spcBef>
              <a:buClr>
                <a:srgbClr val="999999"/>
              </a:buClr>
              <a:buSzPct val="100000"/>
              <a:buFont typeface="Arvo"/>
              <a:buNone/>
              <a:defRPr sz="1800">
                <a:solidFill>
                  <a:srgbClr val="999999"/>
                </a:solidFill>
                <a:latin typeface="Arvo"/>
                <a:ea typeface="Arvo"/>
                <a:cs typeface="Arvo"/>
                <a:sym typeface="Arvo"/>
              </a:defRPr>
            </a:lvl7pPr>
            <a:lvl8pPr>
              <a:spcBef>
                <a:spcPts val="0"/>
              </a:spcBef>
              <a:buClr>
                <a:srgbClr val="999999"/>
              </a:buClr>
              <a:buSzPct val="100000"/>
              <a:buFont typeface="Arvo"/>
              <a:buNone/>
              <a:defRPr sz="1800">
                <a:solidFill>
                  <a:srgbClr val="999999"/>
                </a:solidFill>
                <a:latin typeface="Arvo"/>
                <a:ea typeface="Arvo"/>
                <a:cs typeface="Arvo"/>
                <a:sym typeface="Arvo"/>
              </a:defRPr>
            </a:lvl8pPr>
            <a:lvl9pPr>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bloomsverb"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www.gcasd.org/Downloads/Summarizing_Strategies.pdf"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goo.gl/forms/0KrkaioQm4"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05700" y="685150"/>
            <a:ext cx="7973399" cy="3902099"/>
          </a:xfrm>
          <a:prstGeom prst="rect">
            <a:avLst/>
          </a:prstGeom>
          <a:noFill/>
          <a:ln>
            <a:noFill/>
          </a:ln>
        </p:spPr>
        <p:txBody>
          <a:bodyPr lIns="91425" tIns="91425" rIns="91425" bIns="91425" anchor="ctr" anchorCtr="0">
            <a:noAutofit/>
          </a:bodyPr>
          <a:lstStyle/>
          <a:p>
            <a:pPr algn="ctr" rtl="0">
              <a:spcBef>
                <a:spcPts val="0"/>
              </a:spcBef>
              <a:buNone/>
            </a:pPr>
            <a:r>
              <a:rPr lang="en" sz="9600" b="1">
                <a:solidFill>
                  <a:schemeClr val="dk1"/>
                </a:solidFill>
                <a:latin typeface="Gloria Hallelujah"/>
                <a:ea typeface="Gloria Hallelujah"/>
                <a:cs typeface="Gloria Hallelujah"/>
                <a:sym typeface="Gloria Hallelujah"/>
              </a:rPr>
              <a:t> Rigor Mortis?</a:t>
            </a:r>
          </a:p>
          <a:p>
            <a:pPr algn="ctr">
              <a:spcBef>
                <a:spcPts val="0"/>
              </a:spcBef>
              <a:buNone/>
            </a:pPr>
            <a:r>
              <a:rPr lang="en" sz="9600" b="1">
                <a:solidFill>
                  <a:schemeClr val="dk1"/>
                </a:solidFill>
                <a:latin typeface="Gloria Hallelujah"/>
                <a:ea typeface="Gloria Hallelujah"/>
                <a:cs typeface="Gloria Hallelujah"/>
                <a:sym typeface="Gloria Hallelujah"/>
              </a:rPr>
              <a:t>No!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048900" y="923675"/>
            <a:ext cx="6224100" cy="3392400"/>
          </a:xfrm>
          <a:prstGeom prst="rect">
            <a:avLst/>
          </a:prstGeom>
          <a:noFill/>
          <a:ln>
            <a:noFill/>
          </a:ln>
        </p:spPr>
        <p:txBody>
          <a:bodyPr lIns="91425" tIns="91425" rIns="91425" bIns="91425" anchor="ctr" anchorCtr="0">
            <a:noAutofit/>
          </a:bodyPr>
          <a:lstStyle/>
          <a:p>
            <a:pPr algn="ctr" rtl="0">
              <a:spcBef>
                <a:spcPts val="0"/>
              </a:spcBef>
              <a:buNone/>
            </a:pPr>
            <a:endParaRPr sz="3600"/>
          </a:p>
          <a:p>
            <a:pPr algn="l" rtl="0">
              <a:spcBef>
                <a:spcPts val="0"/>
              </a:spcBef>
              <a:buNone/>
            </a:pPr>
            <a:endParaRPr sz="3600"/>
          </a:p>
          <a:p>
            <a:pPr algn="ctr" rtl="0">
              <a:spcBef>
                <a:spcPts val="0"/>
              </a:spcBef>
              <a:buNone/>
            </a:pPr>
            <a:r>
              <a:rPr lang="en" sz="3600"/>
              <a:t>Share with a partner how your creation illustrates your students’ responses to increased rigor.</a:t>
            </a:r>
          </a:p>
          <a:p>
            <a:pPr algn="ctr" rtl="0">
              <a:spcBef>
                <a:spcPts val="0"/>
              </a:spcBef>
              <a:buNone/>
            </a:pPr>
            <a:endParaRPr sz="3600"/>
          </a:p>
          <a:p>
            <a:pPr algn="ctr">
              <a:spcBef>
                <a:spcPts val="0"/>
              </a:spcBef>
              <a:buNone/>
            </a:pPr>
            <a:endParaRPr sz="3600"/>
          </a:p>
        </p:txBody>
      </p:sp>
      <p:pic>
        <p:nvPicPr>
          <p:cNvPr id="131" name="Shape 131"/>
          <p:cNvPicPr preferRelativeResize="0"/>
          <p:nvPr/>
        </p:nvPicPr>
        <p:blipFill>
          <a:blip r:embed="rId3">
            <a:alphaModFix/>
          </a:blip>
          <a:stretch>
            <a:fillRect/>
          </a:stretch>
        </p:blipFill>
        <p:spPr>
          <a:xfrm>
            <a:off x="6634675" y="2785425"/>
            <a:ext cx="1937275" cy="22762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806475" y="845550"/>
            <a:ext cx="5730599" cy="2683200"/>
          </a:xfrm>
          <a:prstGeom prst="rect">
            <a:avLst/>
          </a:prstGeom>
          <a:noFill/>
          <a:ln>
            <a:noFill/>
          </a:ln>
        </p:spPr>
        <p:txBody>
          <a:bodyPr lIns="91425" tIns="91425" rIns="91425" bIns="91425" anchor="t" anchorCtr="0">
            <a:noAutofit/>
          </a:bodyPr>
          <a:lstStyle/>
          <a:p>
            <a:pPr rtl="0">
              <a:spcBef>
                <a:spcPts val="0"/>
              </a:spcBef>
              <a:buNone/>
            </a:pPr>
            <a:r>
              <a:rPr lang="en" sz="2400" b="1"/>
              <a:t>5E Learning Cycle</a:t>
            </a:r>
          </a:p>
          <a:p>
            <a:pPr rtl="0">
              <a:spcBef>
                <a:spcPts val="0"/>
              </a:spcBef>
              <a:buNone/>
            </a:pPr>
            <a:endParaRPr sz="2400"/>
          </a:p>
          <a:p>
            <a:pPr marL="457200" lvl="0" indent="-381000" rtl="0">
              <a:spcBef>
                <a:spcPts val="0"/>
              </a:spcBef>
              <a:buSzPct val="100000"/>
              <a:buChar char="●"/>
            </a:pPr>
            <a:r>
              <a:rPr lang="en" sz="2400"/>
              <a:t>Engage</a:t>
            </a:r>
          </a:p>
          <a:p>
            <a:pPr marL="457200" lvl="0" indent="-381000" rtl="0">
              <a:spcBef>
                <a:spcPts val="0"/>
              </a:spcBef>
              <a:buSzPct val="100000"/>
              <a:buChar char="●"/>
            </a:pPr>
            <a:r>
              <a:rPr lang="en" sz="2400"/>
              <a:t>Explore</a:t>
            </a:r>
          </a:p>
          <a:p>
            <a:pPr marL="457200" lvl="0" indent="-381000" rtl="0">
              <a:spcBef>
                <a:spcPts val="0"/>
              </a:spcBef>
              <a:buSzPct val="100000"/>
              <a:buChar char="●"/>
            </a:pPr>
            <a:r>
              <a:rPr lang="en" sz="2400"/>
              <a:t>Explain</a:t>
            </a:r>
          </a:p>
          <a:p>
            <a:pPr marL="457200" lvl="0" indent="-381000" rtl="0">
              <a:spcBef>
                <a:spcPts val="0"/>
              </a:spcBef>
              <a:buSzPct val="100000"/>
              <a:buChar char="●"/>
            </a:pPr>
            <a:r>
              <a:rPr lang="en" sz="2400"/>
              <a:t>Extend</a:t>
            </a:r>
          </a:p>
          <a:p>
            <a:pPr marL="457200" lvl="0" indent="-381000">
              <a:spcBef>
                <a:spcPts val="0"/>
              </a:spcBef>
              <a:buSzPct val="100000"/>
              <a:buChar char="●"/>
            </a:pPr>
            <a:r>
              <a:rPr lang="en" sz="2400"/>
              <a:t>Evaluate</a:t>
            </a:r>
          </a:p>
        </p:txBody>
      </p:sp>
      <p:pic>
        <p:nvPicPr>
          <p:cNvPr id="137" name="Shape 137"/>
          <p:cNvPicPr preferRelativeResize="0"/>
          <p:nvPr/>
        </p:nvPicPr>
        <p:blipFill>
          <a:blip r:embed="rId3">
            <a:alphaModFix/>
          </a:blip>
          <a:stretch>
            <a:fillRect/>
          </a:stretch>
        </p:blipFill>
        <p:spPr>
          <a:xfrm>
            <a:off x="4623875" y="828850"/>
            <a:ext cx="3630875" cy="34552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42850" y="4204075"/>
            <a:ext cx="8058300" cy="409199"/>
          </a:xfrm>
          <a:prstGeom prst="rect">
            <a:avLst/>
          </a:prstGeom>
        </p:spPr>
        <p:txBody>
          <a:bodyPr lIns="91425" tIns="91425" rIns="91425" bIns="91425" anchor="ctr" anchorCtr="0">
            <a:noAutofit/>
          </a:bodyPr>
          <a:lstStyle/>
          <a:p>
            <a:pPr>
              <a:spcBef>
                <a:spcPts val="0"/>
              </a:spcBef>
              <a:buNone/>
            </a:pPr>
            <a:r>
              <a:rPr lang="en"/>
              <a:t>STRATEGIES TO INCREASE RIGOR</a:t>
            </a:r>
          </a:p>
        </p:txBody>
      </p:sp>
      <p:sp>
        <p:nvSpPr>
          <p:cNvPr id="143" name="Shape 143"/>
          <p:cNvSpPr/>
          <p:nvPr/>
        </p:nvSpPr>
        <p:spPr>
          <a:xfrm>
            <a:off x="923360" y="1712875"/>
            <a:ext cx="7297275" cy="1218845"/>
          </a:xfrm>
          <a:prstGeom prst="rect">
            <a:avLst/>
          </a:prstGeom>
        </p:spPr>
        <p:txBody>
          <a:bodyPr>
            <a:prstTxWarp prst="textPlain">
              <a:avLst/>
            </a:prstTxWarp>
          </a:bodyPr>
          <a:lstStyle/>
          <a:p>
            <a:pPr algn="ctr"/>
            <a:r>
              <a:rPr b="0" i="0">
                <a:ln>
                  <a:noFill/>
                </a:ln>
                <a:solidFill>
                  <a:srgbClr val="4A86E8"/>
                </a:solidFill>
                <a:latin typeface="Arial"/>
              </a:rPr>
              <a:t>Verb Activity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49075" y="452400"/>
            <a:ext cx="7907099" cy="3707700"/>
          </a:xfrm>
          <a:prstGeom prst="rect">
            <a:avLst/>
          </a:prstGeom>
          <a:noFill/>
          <a:ln w="9525" cap="flat" cmpd="sng">
            <a:solidFill>
              <a:srgbClr val="4A86E8"/>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3600"/>
              <a:t>249 Bloom’s Taxonomy Power Verbs</a:t>
            </a:r>
          </a:p>
          <a:p>
            <a:pPr rtl="0">
              <a:spcBef>
                <a:spcPts val="0"/>
              </a:spcBef>
              <a:buNone/>
            </a:pPr>
            <a:endParaRPr sz="3600"/>
          </a:p>
          <a:p>
            <a:pPr rtl="0">
              <a:spcBef>
                <a:spcPts val="0"/>
              </a:spcBef>
              <a:buNone/>
            </a:pPr>
            <a:r>
              <a:rPr lang="en" sz="3600"/>
              <a:t>Type in </a:t>
            </a:r>
            <a:r>
              <a:rPr lang="en" sz="3600" u="sng">
                <a:solidFill>
                  <a:schemeClr val="hlink"/>
                </a:solidFill>
                <a:hlinkClick r:id="rId3"/>
              </a:rPr>
              <a:t>http://tinyurl.com/bloomsverb</a:t>
            </a:r>
          </a:p>
          <a:p>
            <a:pPr rtl="0">
              <a:spcBef>
                <a:spcPts val="0"/>
              </a:spcBef>
              <a:buNone/>
            </a:pPr>
            <a:endParaRPr sz="3600"/>
          </a:p>
          <a:p>
            <a:pPr rtl="0">
              <a:spcBef>
                <a:spcPts val="0"/>
              </a:spcBef>
              <a:buNone/>
            </a:pPr>
            <a:endParaRPr sz="3600"/>
          </a:p>
          <a:p>
            <a:pPr rtl="0">
              <a:spcBef>
                <a:spcPts val="0"/>
              </a:spcBef>
              <a:buNone/>
            </a:pPr>
            <a:endParaRPr/>
          </a:p>
          <a:p>
            <a:pPr rtl="0">
              <a:spcBef>
                <a:spcPts val="0"/>
              </a:spcBef>
              <a:buNone/>
            </a:pPr>
            <a:endParaRPr/>
          </a:p>
          <a:p>
            <a:pPr rtl="0">
              <a:spcBef>
                <a:spcPts val="0"/>
              </a:spcBef>
              <a:buNone/>
            </a:pPr>
            <a:endParaRPr sz="950" b="1">
              <a:solidFill>
                <a:schemeClr val="dk1"/>
              </a:solidFill>
              <a:latin typeface="Verdana"/>
              <a:ea typeface="Verdana"/>
              <a:cs typeface="Verdana"/>
              <a:sym typeface="Verdana"/>
            </a:endParaRPr>
          </a:p>
          <a:p>
            <a:pPr lvl="0" rtl="0">
              <a:spcBef>
                <a:spcPts val="0"/>
              </a:spcBef>
              <a:buNone/>
            </a:pPr>
            <a:endParaRPr sz="950" b="1">
              <a:solidFill>
                <a:schemeClr val="dk1"/>
              </a:solidFill>
              <a:latin typeface="Verdana"/>
              <a:ea typeface="Verdana"/>
              <a:cs typeface="Verdana"/>
              <a:sym typeface="Verdan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493450" y="501575"/>
            <a:ext cx="1207799" cy="3730800"/>
          </a:xfrm>
          <a:prstGeom prst="rect">
            <a:avLst/>
          </a:prstGeom>
          <a:noFill/>
          <a:ln>
            <a:noFill/>
          </a:ln>
        </p:spPr>
        <p:txBody>
          <a:bodyPr lIns="91425" tIns="91425" rIns="91425" bIns="91425" anchor="t" anchorCtr="0">
            <a:noAutofit/>
          </a:bodyPr>
          <a:lstStyle/>
          <a:p>
            <a:pPr lvl="0" rtl="0">
              <a:spcBef>
                <a:spcPts val="0"/>
              </a:spcBef>
              <a:buNone/>
            </a:pPr>
            <a:r>
              <a:rPr lang="en" sz="1200"/>
              <a:t>Creating</a:t>
            </a:r>
          </a:p>
          <a:p>
            <a:pPr lvl="0" rtl="0">
              <a:spcBef>
                <a:spcPts val="0"/>
              </a:spcBef>
              <a:buNone/>
            </a:pPr>
            <a:endParaRPr sz="1200"/>
          </a:p>
          <a:p>
            <a:pPr lvl="0" rtl="0">
              <a:spcBef>
                <a:spcPts val="0"/>
              </a:spcBef>
              <a:buNone/>
            </a:pPr>
            <a:endParaRPr sz="1200"/>
          </a:p>
          <a:p>
            <a:pPr lvl="0" rtl="0">
              <a:spcBef>
                <a:spcPts val="0"/>
              </a:spcBef>
              <a:buNone/>
            </a:pPr>
            <a:r>
              <a:rPr lang="en" sz="1200"/>
              <a:t>Evaluating</a:t>
            </a:r>
          </a:p>
          <a:p>
            <a:pPr lvl="0" rtl="0">
              <a:spcBef>
                <a:spcPts val="0"/>
              </a:spcBef>
              <a:buNone/>
            </a:pPr>
            <a:endParaRPr sz="1200"/>
          </a:p>
          <a:p>
            <a:pPr lvl="0" rtl="0">
              <a:spcBef>
                <a:spcPts val="0"/>
              </a:spcBef>
              <a:buNone/>
            </a:pPr>
            <a:endParaRPr sz="1200"/>
          </a:p>
          <a:p>
            <a:pPr lvl="0" rtl="0">
              <a:spcBef>
                <a:spcPts val="0"/>
              </a:spcBef>
              <a:buNone/>
            </a:pPr>
            <a:r>
              <a:rPr lang="en" sz="1200"/>
              <a:t>Analyzing</a:t>
            </a:r>
          </a:p>
          <a:p>
            <a:pPr lvl="0" rtl="0">
              <a:spcBef>
                <a:spcPts val="0"/>
              </a:spcBef>
              <a:buNone/>
            </a:pPr>
            <a:endParaRPr sz="1200"/>
          </a:p>
          <a:p>
            <a:pPr lvl="0" rtl="0">
              <a:spcBef>
                <a:spcPts val="0"/>
              </a:spcBef>
              <a:buNone/>
            </a:pPr>
            <a:endParaRPr sz="1200"/>
          </a:p>
          <a:p>
            <a:pPr lvl="0" rtl="0">
              <a:spcBef>
                <a:spcPts val="0"/>
              </a:spcBef>
              <a:buNone/>
            </a:pPr>
            <a:r>
              <a:rPr lang="en" sz="1200"/>
              <a:t>Applying</a:t>
            </a:r>
          </a:p>
          <a:p>
            <a:pPr lvl="0" rtl="0">
              <a:spcBef>
                <a:spcPts val="0"/>
              </a:spcBef>
              <a:buNone/>
            </a:pPr>
            <a:endParaRPr sz="1200"/>
          </a:p>
          <a:p>
            <a:pPr rtl="0">
              <a:spcBef>
                <a:spcPts val="0"/>
              </a:spcBef>
              <a:buNone/>
            </a:pPr>
            <a:endParaRPr sz="1200"/>
          </a:p>
          <a:p>
            <a:pPr lvl="0" rtl="0">
              <a:spcBef>
                <a:spcPts val="0"/>
              </a:spcBef>
              <a:buNone/>
            </a:pPr>
            <a:r>
              <a:rPr lang="en" sz="1200"/>
              <a:t>Understanding</a:t>
            </a:r>
          </a:p>
          <a:p>
            <a:pPr lvl="0" rtl="0">
              <a:spcBef>
                <a:spcPts val="0"/>
              </a:spcBef>
              <a:buNone/>
            </a:pPr>
            <a:endParaRPr sz="1200"/>
          </a:p>
          <a:p>
            <a:pPr rtl="0">
              <a:spcBef>
                <a:spcPts val="0"/>
              </a:spcBef>
              <a:buNone/>
            </a:pPr>
            <a:endParaRPr sz="1200"/>
          </a:p>
          <a:p>
            <a:pPr lvl="0" rtl="0">
              <a:spcBef>
                <a:spcPts val="0"/>
              </a:spcBef>
              <a:buNone/>
            </a:pPr>
            <a:r>
              <a:rPr lang="en" sz="1200"/>
              <a:t>Remembering</a:t>
            </a:r>
          </a:p>
        </p:txBody>
      </p:sp>
      <p:pic>
        <p:nvPicPr>
          <p:cNvPr id="154" name="Shape 154"/>
          <p:cNvPicPr preferRelativeResize="0"/>
          <p:nvPr/>
        </p:nvPicPr>
        <p:blipFill>
          <a:blip r:embed="rId3">
            <a:alphaModFix/>
          </a:blip>
          <a:stretch>
            <a:fillRect/>
          </a:stretch>
        </p:blipFill>
        <p:spPr>
          <a:xfrm>
            <a:off x="1619525" y="-28175"/>
            <a:ext cx="7039401" cy="5199848"/>
          </a:xfrm>
          <a:prstGeom prst="rect">
            <a:avLst/>
          </a:prstGeom>
          <a:noFill/>
          <a:ln>
            <a:noFill/>
          </a:ln>
        </p:spPr>
      </p:pic>
      <p:sp>
        <p:nvSpPr>
          <p:cNvPr id="155" name="Shape 155"/>
          <p:cNvSpPr/>
          <p:nvPr/>
        </p:nvSpPr>
        <p:spPr>
          <a:xfrm>
            <a:off x="7818525" y="442575"/>
            <a:ext cx="840299" cy="33930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605700" y="655525"/>
            <a:ext cx="7911299" cy="1111799"/>
          </a:xfrm>
          <a:prstGeom prst="rect">
            <a:avLst/>
          </a:prstGeom>
          <a:noFill/>
          <a:ln>
            <a:noFill/>
          </a:ln>
        </p:spPr>
        <p:txBody>
          <a:bodyPr lIns="91425" tIns="91425" rIns="91425" bIns="91425" anchor="t" anchorCtr="0">
            <a:noAutofit/>
          </a:bodyPr>
          <a:lstStyle/>
          <a:p>
            <a:pPr algn="ctr" rtl="0">
              <a:spcBef>
                <a:spcPts val="0"/>
              </a:spcBef>
              <a:buNone/>
            </a:pPr>
            <a:r>
              <a:rPr lang="en" sz="2200" b="1"/>
              <a:t>In which quadrant of the matrix                                         would this question/task fit?</a:t>
            </a:r>
          </a:p>
          <a:p>
            <a:pPr algn="ctr" rtl="0">
              <a:spcBef>
                <a:spcPts val="0"/>
              </a:spcBef>
              <a:buNone/>
            </a:pPr>
            <a:endParaRPr sz="3000" b="1"/>
          </a:p>
          <a:p>
            <a:pPr algn="ctr" rtl="0">
              <a:spcBef>
                <a:spcPts val="0"/>
              </a:spcBef>
              <a:buNone/>
            </a:pPr>
            <a:r>
              <a:rPr lang="en" sz="2400" b="1"/>
              <a:t>Discover characteristics of a society in an </a:t>
            </a:r>
          </a:p>
          <a:p>
            <a:pPr algn="ctr" rtl="0">
              <a:spcBef>
                <a:spcPts val="0"/>
              </a:spcBef>
              <a:buNone/>
            </a:pPr>
            <a:r>
              <a:rPr lang="en" sz="2400" b="1"/>
              <a:t>earlier decade by reading historical </a:t>
            </a:r>
          </a:p>
          <a:p>
            <a:pPr algn="ctr" rtl="0">
              <a:spcBef>
                <a:spcPts val="0"/>
              </a:spcBef>
              <a:buNone/>
            </a:pPr>
            <a:r>
              <a:rPr lang="en" sz="2400" b="1"/>
              <a:t>documents such as wills and letters.</a:t>
            </a:r>
          </a:p>
          <a:p>
            <a:pPr algn="ctr" rtl="0">
              <a:spcBef>
                <a:spcPts val="0"/>
              </a:spcBef>
              <a:buNone/>
            </a:pPr>
            <a:endParaRPr sz="2400" b="1"/>
          </a:p>
          <a:p>
            <a:pPr algn="ctr" rtl="0">
              <a:spcBef>
                <a:spcPts val="0"/>
              </a:spcBef>
              <a:buNone/>
            </a:pPr>
            <a:r>
              <a:rPr lang="en" sz="2400" b="1"/>
              <a:t>Find and measure the sides and angles </a:t>
            </a:r>
          </a:p>
          <a:p>
            <a:pPr algn="ctr" rtl="0">
              <a:spcBef>
                <a:spcPts val="0"/>
              </a:spcBef>
              <a:buNone/>
            </a:pPr>
            <a:r>
              <a:rPr lang="en" sz="2400" b="1"/>
              <a:t>of a right triangle using the Pythagorean </a:t>
            </a:r>
          </a:p>
          <a:p>
            <a:pPr algn="ctr" rtl="0">
              <a:spcBef>
                <a:spcPts val="0"/>
              </a:spcBef>
              <a:buNone/>
            </a:pPr>
            <a:r>
              <a:rPr lang="en" sz="2400" b="1"/>
              <a:t>Theorem and trigonometric ratios.</a:t>
            </a:r>
          </a:p>
          <a:p>
            <a:pPr algn="ctr" rtl="0">
              <a:spcBef>
                <a:spcPts val="0"/>
              </a:spcBef>
              <a:buNone/>
            </a:pPr>
            <a:endParaRPr sz="4000" b="1"/>
          </a:p>
          <a:p>
            <a:pPr algn="ctr" rtl="0">
              <a:spcBef>
                <a:spcPts val="0"/>
              </a:spcBef>
              <a:buNone/>
            </a:pPr>
            <a:endParaRPr sz="4000" b="1"/>
          </a:p>
          <a:p>
            <a:pPr algn="ctr" rtl="0">
              <a:spcBef>
                <a:spcPts val="0"/>
              </a:spcBef>
              <a:buNone/>
            </a:pPr>
            <a:endParaRPr sz="2200" b="1"/>
          </a:p>
          <a:p>
            <a:pPr algn="ctr" rtl="0">
              <a:spcBef>
                <a:spcPts val="0"/>
              </a:spcBef>
              <a:buNone/>
            </a:pPr>
            <a:endParaRPr sz="2200" b="1"/>
          </a:p>
          <a:p>
            <a:pPr algn="ctr" rtl="0">
              <a:spcBef>
                <a:spcPts val="0"/>
              </a:spcBef>
              <a:buNone/>
            </a:pPr>
            <a:endParaRPr sz="2200" b="1"/>
          </a:p>
          <a:p>
            <a:pPr algn="ctr" rtl="0">
              <a:spcBef>
                <a:spcPts val="0"/>
              </a:spcBef>
              <a:buNone/>
            </a:pPr>
            <a:endParaRPr sz="2200" b="1"/>
          </a:p>
          <a:p>
            <a:pPr algn="ctr">
              <a:spcBef>
                <a:spcPts val="0"/>
              </a:spcBef>
              <a:buNone/>
            </a:pPr>
            <a:endParaRPr sz="2200" b="1"/>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599975" y="685325"/>
            <a:ext cx="7890000" cy="884999"/>
          </a:xfrm>
          <a:prstGeom prst="rect">
            <a:avLst/>
          </a:prstGeom>
          <a:noFill/>
          <a:ln>
            <a:noFill/>
          </a:ln>
        </p:spPr>
        <p:txBody>
          <a:bodyPr lIns="91425" tIns="91425" rIns="91425" bIns="91425" anchor="t" anchorCtr="0">
            <a:noAutofit/>
          </a:bodyPr>
          <a:lstStyle/>
          <a:p>
            <a:pPr algn="ctr" rtl="0">
              <a:spcBef>
                <a:spcPts val="0"/>
              </a:spcBef>
              <a:buNone/>
            </a:pPr>
            <a:r>
              <a:rPr lang="en" sz="2200" b="1"/>
              <a:t>In which quadrant of the matrix </a:t>
            </a:r>
          </a:p>
          <a:p>
            <a:pPr algn="ctr" rtl="0">
              <a:spcBef>
                <a:spcPts val="0"/>
              </a:spcBef>
              <a:buNone/>
            </a:pPr>
            <a:r>
              <a:rPr lang="en" sz="2200" b="1"/>
              <a:t>would this task/question fit?</a:t>
            </a:r>
          </a:p>
          <a:p>
            <a:pPr algn="ctr" rtl="0">
              <a:spcBef>
                <a:spcPts val="0"/>
              </a:spcBef>
              <a:buNone/>
            </a:pPr>
            <a:endParaRPr sz="2200" b="1"/>
          </a:p>
          <a:p>
            <a:pPr algn="ctr" rtl="0">
              <a:spcBef>
                <a:spcPts val="0"/>
              </a:spcBef>
              <a:buNone/>
            </a:pPr>
            <a:r>
              <a:rPr lang="en" sz="2200" b="1"/>
              <a:t>Analyze your favorite commercial for fact and opinion.</a:t>
            </a:r>
          </a:p>
          <a:p>
            <a:pPr algn="ctr" rtl="0">
              <a:spcBef>
                <a:spcPts val="0"/>
              </a:spcBef>
              <a:buNone/>
            </a:pPr>
            <a:endParaRPr sz="2200" b="1"/>
          </a:p>
          <a:p>
            <a:pPr algn="l" rtl="0">
              <a:spcBef>
                <a:spcPts val="0"/>
              </a:spcBef>
              <a:buNone/>
            </a:pPr>
            <a:r>
              <a:rPr lang="en" sz="2200" b="1"/>
              <a:t>  Research and produce a news program on earthquakes.</a:t>
            </a:r>
          </a:p>
          <a:p>
            <a:pPr algn="l" rtl="0">
              <a:spcBef>
                <a:spcPts val="0"/>
              </a:spcBef>
              <a:buNone/>
            </a:pPr>
            <a:endParaRPr sz="2200" b="1"/>
          </a:p>
          <a:p>
            <a:pPr algn="ctr" rtl="0">
              <a:spcBef>
                <a:spcPts val="0"/>
              </a:spcBef>
              <a:buNone/>
            </a:pPr>
            <a:r>
              <a:rPr lang="en" sz="2200" b="1"/>
              <a:t>Use physical, topographical, political, and </a:t>
            </a:r>
          </a:p>
          <a:p>
            <a:pPr algn="ctr" rtl="0">
              <a:spcBef>
                <a:spcPts val="0"/>
              </a:spcBef>
              <a:buNone/>
            </a:pPr>
            <a:r>
              <a:rPr lang="en" sz="2200" b="1"/>
              <a:t>economic maps to compare and contrast </a:t>
            </a:r>
          </a:p>
          <a:p>
            <a:pPr algn="ctr" rtl="0">
              <a:spcBef>
                <a:spcPts val="0"/>
              </a:spcBef>
              <a:buNone/>
            </a:pPr>
            <a:r>
              <a:rPr lang="en" sz="2200" b="1"/>
              <a:t>early American civilizations.</a:t>
            </a:r>
          </a:p>
          <a:p>
            <a:pPr lvl="0" algn="ctr" rtl="0">
              <a:spcBef>
                <a:spcPts val="0"/>
              </a:spcBef>
              <a:buNone/>
            </a:pPr>
            <a:endParaRPr sz="2200" b="1"/>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599975" y="685325"/>
            <a:ext cx="7890000" cy="906300"/>
          </a:xfrm>
          <a:prstGeom prst="rect">
            <a:avLst/>
          </a:prstGeom>
          <a:noFill/>
          <a:ln>
            <a:noFill/>
          </a:ln>
        </p:spPr>
        <p:txBody>
          <a:bodyPr lIns="91425" tIns="91425" rIns="91425" bIns="91425" anchor="t" anchorCtr="0">
            <a:noAutofit/>
          </a:bodyPr>
          <a:lstStyle/>
          <a:p>
            <a:pPr algn="ctr" rtl="0">
              <a:spcBef>
                <a:spcPts val="0"/>
              </a:spcBef>
              <a:buNone/>
            </a:pPr>
            <a:r>
              <a:rPr lang="en" sz="2200" b="1"/>
              <a:t>In which quadrant of the matrix </a:t>
            </a:r>
          </a:p>
          <a:p>
            <a:pPr algn="ctr" rtl="0">
              <a:spcBef>
                <a:spcPts val="0"/>
              </a:spcBef>
              <a:buNone/>
            </a:pPr>
            <a:r>
              <a:rPr lang="en" sz="2200" b="1"/>
              <a:t>would this task/question fit?</a:t>
            </a:r>
          </a:p>
          <a:p>
            <a:pPr algn="ctr" rtl="0">
              <a:spcBef>
                <a:spcPts val="0"/>
              </a:spcBef>
              <a:buNone/>
            </a:pPr>
            <a:endParaRPr sz="2200" b="1"/>
          </a:p>
          <a:p>
            <a:pPr algn="ctr" rtl="0">
              <a:spcBef>
                <a:spcPts val="0"/>
              </a:spcBef>
              <a:buNone/>
            </a:pPr>
            <a:r>
              <a:rPr lang="en" sz="2200" b="1"/>
              <a:t>Obtain historical data about local weather </a:t>
            </a:r>
          </a:p>
          <a:p>
            <a:pPr algn="ctr" rtl="0">
              <a:spcBef>
                <a:spcPts val="0"/>
              </a:spcBef>
              <a:buNone/>
            </a:pPr>
            <a:r>
              <a:rPr lang="en" sz="2200" b="1"/>
              <a:t>to estimate amounts of snow, rain, or sun </a:t>
            </a:r>
          </a:p>
          <a:p>
            <a:pPr algn="ctr" rtl="0">
              <a:spcBef>
                <a:spcPts val="0"/>
              </a:spcBef>
              <a:buNone/>
            </a:pPr>
            <a:r>
              <a:rPr lang="en" sz="2200" b="1"/>
              <a:t>during a given season of the current year.</a:t>
            </a:r>
          </a:p>
          <a:p>
            <a:pPr algn="ctr" rtl="0">
              <a:spcBef>
                <a:spcPts val="0"/>
              </a:spcBef>
              <a:buNone/>
            </a:pPr>
            <a:endParaRPr sz="2200" b="1"/>
          </a:p>
          <a:p>
            <a:pPr algn="ctr" rtl="0">
              <a:spcBef>
                <a:spcPts val="0"/>
              </a:spcBef>
              <a:buNone/>
            </a:pPr>
            <a:r>
              <a:rPr lang="en" sz="2200" b="1"/>
              <a:t>Create a Bill of Rights for your school or classroom.</a:t>
            </a:r>
          </a:p>
          <a:p>
            <a:pPr algn="ctr" rtl="0">
              <a:spcBef>
                <a:spcPts val="0"/>
              </a:spcBef>
              <a:buNone/>
            </a:pPr>
            <a:endParaRPr sz="2200" b="1"/>
          </a:p>
          <a:p>
            <a:pPr algn="ctr" rtl="0">
              <a:spcBef>
                <a:spcPts val="0"/>
              </a:spcBef>
              <a:buNone/>
            </a:pPr>
            <a:r>
              <a:rPr lang="en" sz="2200" b="1"/>
              <a:t>Develop a concept for a new product, and </a:t>
            </a:r>
          </a:p>
          <a:p>
            <a:pPr lvl="0" algn="ctr" rtl="0">
              <a:spcBef>
                <a:spcPts val="0"/>
              </a:spcBef>
              <a:buNone/>
            </a:pPr>
            <a:r>
              <a:rPr lang="en" sz="2200" b="1"/>
              <a:t>research the process for patenting the design.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1904650" y="1034500"/>
            <a:ext cx="5568899" cy="850800"/>
          </a:xfrm>
          <a:prstGeom prst="rect">
            <a:avLst/>
          </a:prstGeom>
          <a:noFill/>
          <a:ln>
            <a:noFill/>
          </a:ln>
        </p:spPr>
        <p:txBody>
          <a:bodyPr lIns="91425" tIns="91425" rIns="91425" bIns="91425" anchor="t" anchorCtr="0">
            <a:noAutofit/>
          </a:bodyPr>
          <a:lstStyle/>
          <a:p>
            <a:pPr algn="ctr" rtl="0">
              <a:spcBef>
                <a:spcPts val="0"/>
              </a:spcBef>
              <a:buNone/>
            </a:pPr>
            <a:r>
              <a:rPr lang="en" sz="2200" b="1"/>
              <a:t>In which quadrant of the matrix </a:t>
            </a:r>
          </a:p>
          <a:p>
            <a:pPr algn="ctr" rtl="0">
              <a:spcBef>
                <a:spcPts val="0"/>
              </a:spcBef>
              <a:buNone/>
            </a:pPr>
            <a:r>
              <a:rPr lang="en" sz="2200" b="1"/>
              <a:t>would this task/question fit?</a:t>
            </a:r>
          </a:p>
          <a:p>
            <a:pPr rtl="0">
              <a:spcBef>
                <a:spcPts val="0"/>
              </a:spcBef>
              <a:buNone/>
            </a:pPr>
            <a:endParaRPr sz="2200" b="1"/>
          </a:p>
          <a:p>
            <a:pPr rtl="0">
              <a:spcBef>
                <a:spcPts val="0"/>
              </a:spcBef>
              <a:buNone/>
            </a:pPr>
            <a:r>
              <a:rPr lang="en" sz="2200" b="1"/>
              <a:t>Conduct a meeting using parliamentary procedure.</a:t>
            </a:r>
          </a:p>
          <a:p>
            <a:pPr rtl="0">
              <a:spcBef>
                <a:spcPts val="0"/>
              </a:spcBef>
              <a:buNone/>
            </a:pPr>
            <a:endParaRPr sz="2200" b="1"/>
          </a:p>
          <a:p>
            <a:pPr rtl="0">
              <a:spcBef>
                <a:spcPts val="0"/>
              </a:spcBef>
              <a:buNone/>
            </a:pPr>
            <a:r>
              <a:rPr lang="en" sz="2200" b="1"/>
              <a:t>Calculate percents of daily requirements met through a typical school lunch.</a:t>
            </a:r>
          </a:p>
          <a:p>
            <a:pPr>
              <a:spcBef>
                <a:spcPts val="0"/>
              </a:spcBef>
              <a:buNone/>
            </a:pPr>
            <a:endParaRPr sz="2200" b="1"/>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rot="-286905" flipH="1">
            <a:off x="895685" y="380374"/>
            <a:ext cx="6071231" cy="19856"/>
          </a:xfrm>
          <a:prstGeom prst="rect">
            <a:avLst/>
          </a:prstGeom>
          <a:noFill/>
          <a:ln>
            <a:noFill/>
          </a:ln>
        </p:spPr>
        <p:txBody>
          <a:bodyPr lIns="91425" tIns="91425" rIns="91425" bIns="91425" anchor="t" anchorCtr="0">
            <a:noAutofit/>
          </a:bodyPr>
          <a:lstStyle/>
          <a:p>
            <a:pPr>
              <a:spcBef>
                <a:spcPts val="0"/>
              </a:spcBef>
              <a:buNone/>
            </a:pPr>
            <a:endParaRPr/>
          </a:p>
        </p:txBody>
      </p:sp>
      <p:sp>
        <p:nvSpPr>
          <p:cNvPr id="181" name="Shape 181"/>
          <p:cNvSpPr txBox="1"/>
          <p:nvPr/>
        </p:nvSpPr>
        <p:spPr>
          <a:xfrm>
            <a:off x="1106700" y="674550"/>
            <a:ext cx="6071099" cy="7083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82" name="Shape 182"/>
          <p:cNvPicPr preferRelativeResize="0"/>
          <p:nvPr/>
        </p:nvPicPr>
        <p:blipFill>
          <a:blip r:embed="rId3">
            <a:alphaModFix/>
          </a:blip>
          <a:stretch>
            <a:fillRect/>
          </a:stretch>
        </p:blipFill>
        <p:spPr>
          <a:xfrm>
            <a:off x="0" y="0"/>
            <a:ext cx="9264623" cy="51435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1085025" y="-258600"/>
            <a:ext cx="6815099" cy="4815899"/>
          </a:xfrm>
          <a:prstGeom prst="rect">
            <a:avLst/>
          </a:prstGeom>
          <a:noFill/>
          <a:ln>
            <a:noFill/>
          </a:ln>
        </p:spPr>
        <p:txBody>
          <a:bodyPr lIns="91425" tIns="91425" rIns="91425" bIns="91425" anchor="t" anchorCtr="0">
            <a:noAutofit/>
          </a:bodyPr>
          <a:lstStyle/>
          <a:p>
            <a:pPr algn="ctr" rtl="0">
              <a:spcBef>
                <a:spcPts val="0"/>
              </a:spcBef>
              <a:buNone/>
            </a:pPr>
            <a:r>
              <a:rPr lang="en" sz="9600">
                <a:solidFill>
                  <a:srgbClr val="FFFFFF"/>
                </a:solidFill>
                <a:latin typeface="Chewy"/>
                <a:ea typeface="Chewy"/>
                <a:cs typeface="Chewy"/>
                <a:sym typeface="Chewy"/>
              </a:rPr>
              <a:t> </a:t>
            </a:r>
            <a:r>
              <a:rPr lang="en" sz="17500">
                <a:solidFill>
                  <a:srgbClr val="FFFFFF"/>
                </a:solidFill>
                <a:latin typeface="Chewy"/>
                <a:ea typeface="Chewy"/>
                <a:cs typeface="Chewy"/>
                <a:sym typeface="Chewy"/>
              </a:rPr>
              <a:t>Just</a:t>
            </a:r>
          </a:p>
          <a:p>
            <a:pPr algn="ctr" rtl="0">
              <a:spcBef>
                <a:spcPts val="0"/>
              </a:spcBef>
              <a:buNone/>
            </a:pPr>
            <a:r>
              <a:rPr lang="en" sz="17500">
                <a:solidFill>
                  <a:srgbClr val="FFFFFF"/>
                </a:solidFill>
                <a:latin typeface="Chewy"/>
                <a:ea typeface="Chewy"/>
                <a:cs typeface="Chewy"/>
                <a:sym typeface="Chewy"/>
              </a:rPr>
              <a:t> RIGOR!</a:t>
            </a:r>
          </a:p>
          <a:p>
            <a:pPr algn="ctr">
              <a:spcBef>
                <a:spcPts val="0"/>
              </a:spcBef>
              <a:buNone/>
            </a:pPr>
            <a:endParaRPr sz="9600">
              <a:solidFill>
                <a:srgbClr val="FFFFFF"/>
              </a:solidFill>
              <a:latin typeface="Chewy"/>
              <a:ea typeface="Chewy"/>
              <a:cs typeface="Chewy"/>
              <a:sym typeface="Chewy"/>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675200" y="556050"/>
            <a:ext cx="7712400" cy="4036499"/>
          </a:xfrm>
          <a:prstGeom prst="rect">
            <a:avLst/>
          </a:prstGeom>
          <a:noFill/>
          <a:ln>
            <a:noFill/>
          </a:ln>
        </p:spPr>
        <p:txBody>
          <a:bodyPr lIns="91425" tIns="91425" rIns="91425" bIns="91425" anchor="t" anchorCtr="0">
            <a:noAutofit/>
          </a:bodyPr>
          <a:lstStyle/>
          <a:p>
            <a:pPr algn="ctr" rtl="0">
              <a:spcBef>
                <a:spcPts val="0"/>
              </a:spcBef>
              <a:buNone/>
            </a:pPr>
            <a:r>
              <a:rPr lang="en" sz="3000" b="1">
                <a:solidFill>
                  <a:srgbClr val="FF0000"/>
                </a:solidFill>
              </a:rPr>
              <a:t>Now…..Let’s kick it up a notch!!!!!</a:t>
            </a:r>
          </a:p>
          <a:p>
            <a:pPr marL="457200" lvl="0" indent="-381000" rtl="0">
              <a:spcBef>
                <a:spcPts val="0"/>
              </a:spcBef>
              <a:buSzPct val="100000"/>
              <a:buChar char="-"/>
            </a:pPr>
            <a:r>
              <a:rPr lang="en" sz="2400" b="1"/>
              <a:t>Work in groups of four, and pick a topic.</a:t>
            </a:r>
          </a:p>
          <a:p>
            <a:pPr lvl="0" rtl="0">
              <a:spcBef>
                <a:spcPts val="0"/>
              </a:spcBef>
              <a:buNone/>
            </a:pPr>
            <a:endParaRPr sz="2400" b="1"/>
          </a:p>
          <a:p>
            <a:pPr marL="457200" lvl="0" indent="-381000" rtl="0">
              <a:spcBef>
                <a:spcPts val="0"/>
              </a:spcBef>
              <a:buSzPct val="100000"/>
              <a:buChar char="-"/>
            </a:pPr>
            <a:r>
              <a:rPr lang="en" sz="2400" b="1"/>
              <a:t>Write a level A question.</a:t>
            </a:r>
          </a:p>
          <a:p>
            <a:pPr lvl="0" rtl="0">
              <a:spcBef>
                <a:spcPts val="0"/>
              </a:spcBef>
              <a:buNone/>
            </a:pPr>
            <a:endParaRPr sz="2400" b="1"/>
          </a:p>
          <a:p>
            <a:pPr marL="457200" lvl="0" indent="-381000" rtl="0">
              <a:spcBef>
                <a:spcPts val="0"/>
              </a:spcBef>
              <a:buSzPct val="100000"/>
              <a:buChar char="-"/>
            </a:pPr>
            <a:r>
              <a:rPr lang="en" sz="2400" b="1"/>
              <a:t>Proceed to write a question for each quadrant of the matrix.</a:t>
            </a:r>
          </a:p>
          <a:p>
            <a:pPr lvl="0" rtl="0">
              <a:spcBef>
                <a:spcPts val="0"/>
              </a:spcBef>
              <a:buNone/>
            </a:pPr>
            <a:endParaRPr sz="2400" b="1"/>
          </a:p>
          <a:p>
            <a:pPr marL="457200" lvl="0" indent="-381000" rtl="0">
              <a:spcBef>
                <a:spcPts val="0"/>
              </a:spcBef>
              <a:buSzPct val="100000"/>
              <a:buChar char="-"/>
            </a:pPr>
            <a:r>
              <a:rPr lang="en" sz="2400" b="1"/>
              <a:t>Be sure each question meets the application and knowledge requirements for that quadrant.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493450" y="501575"/>
            <a:ext cx="1207799" cy="3730800"/>
          </a:xfrm>
          <a:prstGeom prst="rect">
            <a:avLst/>
          </a:prstGeom>
          <a:noFill/>
          <a:ln>
            <a:noFill/>
          </a:ln>
        </p:spPr>
        <p:txBody>
          <a:bodyPr lIns="91425" tIns="91425" rIns="91425" bIns="91425" anchor="t" anchorCtr="0">
            <a:noAutofit/>
          </a:bodyPr>
          <a:lstStyle/>
          <a:p>
            <a:pPr lvl="0" rtl="0">
              <a:spcBef>
                <a:spcPts val="0"/>
              </a:spcBef>
              <a:buNone/>
            </a:pPr>
            <a:r>
              <a:rPr lang="en" sz="1200"/>
              <a:t>Creating</a:t>
            </a:r>
          </a:p>
          <a:p>
            <a:pPr lvl="0" rtl="0">
              <a:spcBef>
                <a:spcPts val="0"/>
              </a:spcBef>
              <a:buNone/>
            </a:pPr>
            <a:endParaRPr sz="1200"/>
          </a:p>
          <a:p>
            <a:pPr lvl="0" rtl="0">
              <a:spcBef>
                <a:spcPts val="0"/>
              </a:spcBef>
              <a:buNone/>
            </a:pPr>
            <a:endParaRPr sz="1200"/>
          </a:p>
          <a:p>
            <a:pPr lvl="0" rtl="0">
              <a:spcBef>
                <a:spcPts val="0"/>
              </a:spcBef>
              <a:buNone/>
            </a:pPr>
            <a:r>
              <a:rPr lang="en" sz="1200"/>
              <a:t>Evaluating</a:t>
            </a:r>
          </a:p>
          <a:p>
            <a:pPr lvl="0" rtl="0">
              <a:spcBef>
                <a:spcPts val="0"/>
              </a:spcBef>
              <a:buNone/>
            </a:pPr>
            <a:endParaRPr sz="1200"/>
          </a:p>
          <a:p>
            <a:pPr lvl="0" rtl="0">
              <a:spcBef>
                <a:spcPts val="0"/>
              </a:spcBef>
              <a:buNone/>
            </a:pPr>
            <a:endParaRPr sz="1200"/>
          </a:p>
          <a:p>
            <a:pPr lvl="0" rtl="0">
              <a:spcBef>
                <a:spcPts val="0"/>
              </a:spcBef>
              <a:buNone/>
            </a:pPr>
            <a:r>
              <a:rPr lang="en" sz="1200"/>
              <a:t>Analyzing</a:t>
            </a:r>
          </a:p>
          <a:p>
            <a:pPr lvl="0" rtl="0">
              <a:spcBef>
                <a:spcPts val="0"/>
              </a:spcBef>
              <a:buNone/>
            </a:pPr>
            <a:endParaRPr sz="1200"/>
          </a:p>
          <a:p>
            <a:pPr lvl="0" rtl="0">
              <a:spcBef>
                <a:spcPts val="0"/>
              </a:spcBef>
              <a:buNone/>
            </a:pPr>
            <a:endParaRPr sz="1200"/>
          </a:p>
          <a:p>
            <a:pPr lvl="0" rtl="0">
              <a:spcBef>
                <a:spcPts val="0"/>
              </a:spcBef>
              <a:buNone/>
            </a:pPr>
            <a:r>
              <a:rPr lang="en" sz="1200"/>
              <a:t>Applying</a:t>
            </a:r>
          </a:p>
          <a:p>
            <a:pPr lvl="0" rtl="0">
              <a:spcBef>
                <a:spcPts val="0"/>
              </a:spcBef>
              <a:buNone/>
            </a:pPr>
            <a:endParaRPr sz="1200"/>
          </a:p>
          <a:p>
            <a:pPr lvl="0" rtl="0">
              <a:spcBef>
                <a:spcPts val="0"/>
              </a:spcBef>
              <a:buNone/>
            </a:pPr>
            <a:endParaRPr sz="1200"/>
          </a:p>
          <a:p>
            <a:pPr lvl="0" rtl="0">
              <a:spcBef>
                <a:spcPts val="0"/>
              </a:spcBef>
              <a:buNone/>
            </a:pPr>
            <a:r>
              <a:rPr lang="en" sz="1200"/>
              <a:t>Understanding</a:t>
            </a:r>
          </a:p>
          <a:p>
            <a:pPr lvl="0" rtl="0">
              <a:spcBef>
                <a:spcPts val="0"/>
              </a:spcBef>
              <a:buNone/>
            </a:pPr>
            <a:endParaRPr sz="1200"/>
          </a:p>
          <a:p>
            <a:pPr lvl="0" rtl="0">
              <a:spcBef>
                <a:spcPts val="0"/>
              </a:spcBef>
              <a:buNone/>
            </a:pPr>
            <a:endParaRPr sz="1200"/>
          </a:p>
          <a:p>
            <a:pPr lvl="0" rtl="0">
              <a:spcBef>
                <a:spcPts val="0"/>
              </a:spcBef>
              <a:buNone/>
            </a:pPr>
            <a:r>
              <a:rPr lang="en" sz="1200"/>
              <a:t>Remembering</a:t>
            </a:r>
          </a:p>
        </p:txBody>
      </p:sp>
      <p:pic>
        <p:nvPicPr>
          <p:cNvPr id="193" name="Shape 193"/>
          <p:cNvPicPr preferRelativeResize="0"/>
          <p:nvPr/>
        </p:nvPicPr>
        <p:blipFill>
          <a:blip r:embed="rId3">
            <a:alphaModFix/>
          </a:blip>
          <a:stretch>
            <a:fillRect/>
          </a:stretch>
        </p:blipFill>
        <p:spPr>
          <a:xfrm>
            <a:off x="1619525" y="-28175"/>
            <a:ext cx="7039401" cy="5199848"/>
          </a:xfrm>
          <a:prstGeom prst="rect">
            <a:avLst/>
          </a:prstGeom>
          <a:noFill/>
          <a:ln>
            <a:noFill/>
          </a:ln>
        </p:spPr>
      </p:pic>
      <p:sp>
        <p:nvSpPr>
          <p:cNvPr id="194" name="Shape 194"/>
          <p:cNvSpPr/>
          <p:nvPr/>
        </p:nvSpPr>
        <p:spPr>
          <a:xfrm>
            <a:off x="7818525" y="442575"/>
            <a:ext cx="840299" cy="33930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883475" y="1776200"/>
            <a:ext cx="7484400" cy="1159799"/>
          </a:xfrm>
          <a:prstGeom prst="rect">
            <a:avLst/>
          </a:prstGeom>
          <a:noFill/>
          <a:ln>
            <a:noFill/>
          </a:ln>
        </p:spPr>
        <p:txBody>
          <a:bodyPr lIns="91425" tIns="91425" rIns="91425" bIns="91425" anchor="ctr" anchorCtr="0">
            <a:noAutofit/>
          </a:bodyPr>
          <a:lstStyle/>
          <a:p>
            <a:pPr algn="ctr" rtl="0">
              <a:spcBef>
                <a:spcPts val="0"/>
              </a:spcBef>
              <a:buNone/>
            </a:pPr>
            <a:r>
              <a:rPr lang="en" sz="6000">
                <a:solidFill>
                  <a:srgbClr val="000000"/>
                </a:solidFill>
              </a:rPr>
              <a:t>EXPECTATIONS</a:t>
            </a:r>
          </a:p>
          <a:p>
            <a:pPr lvl="0" algn="ctr" rtl="0">
              <a:spcBef>
                <a:spcPts val="0"/>
              </a:spcBef>
              <a:buNone/>
            </a:pPr>
            <a:r>
              <a:rPr lang="en" sz="6000">
                <a:solidFill>
                  <a:srgbClr val="000000"/>
                </a:solidFill>
              </a:rPr>
              <a:t>of what rigor looks like in the classroom…...</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716450" y="802000"/>
            <a:ext cx="7763400" cy="3443399"/>
          </a:xfrm>
          <a:prstGeom prst="rect">
            <a:avLst/>
          </a:prstGeom>
          <a:noFill/>
          <a:ln>
            <a:noFill/>
          </a:ln>
        </p:spPr>
        <p:txBody>
          <a:bodyPr lIns="91425" tIns="91425" rIns="91425" bIns="91425" anchor="ctr" anchorCtr="0">
            <a:noAutofit/>
          </a:bodyPr>
          <a:lstStyle/>
          <a:p>
            <a:pPr>
              <a:spcBef>
                <a:spcPts val="0"/>
              </a:spcBef>
              <a:buNone/>
            </a:pPr>
            <a:r>
              <a:rPr lang="en" sz="4800">
                <a:solidFill>
                  <a:schemeClr val="accent1"/>
                </a:solidFill>
                <a:latin typeface="Gloria Hallelujah"/>
                <a:ea typeface="Gloria Hallelujah"/>
                <a:cs typeface="Gloria Hallelujah"/>
                <a:sym typeface="Gloria Hallelujah"/>
              </a:rPr>
              <a:t>Remember…………….There is </a:t>
            </a:r>
            <a:r>
              <a:rPr lang="en" sz="4800" b="1">
                <a:solidFill>
                  <a:srgbClr val="CC0000"/>
                </a:solidFill>
                <a:latin typeface="Gloria Hallelujah"/>
                <a:ea typeface="Gloria Hallelujah"/>
                <a:cs typeface="Gloria Hallelujah"/>
                <a:sym typeface="Gloria Hallelujah"/>
              </a:rPr>
              <a:t>NO SINGLE</a:t>
            </a:r>
            <a:r>
              <a:rPr lang="en" sz="4800">
                <a:solidFill>
                  <a:schemeClr val="accent1"/>
                </a:solidFill>
                <a:latin typeface="Gloria Hallelujah"/>
                <a:ea typeface="Gloria Hallelujah"/>
                <a:cs typeface="Gloria Hallelujah"/>
                <a:sym typeface="Gloria Hallelujah"/>
              </a:rPr>
              <a:t> technique or strategy to increase the rigor of your instruction.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1297625" y="0"/>
            <a:ext cx="5664600" cy="595200"/>
          </a:xfrm>
          <a:prstGeom prst="rect">
            <a:avLst/>
          </a:prstGeom>
          <a:solidFill>
            <a:srgbClr val="FFFFFF"/>
          </a:solidFill>
          <a:ln>
            <a:noFill/>
          </a:ln>
        </p:spPr>
        <p:txBody>
          <a:bodyPr lIns="91425" tIns="91425" rIns="91425" bIns="91425" anchor="t" anchorCtr="0">
            <a:noAutofit/>
          </a:bodyPr>
          <a:lstStyle/>
          <a:p>
            <a:pPr marL="1371600" indent="457200">
              <a:spcBef>
                <a:spcPts val="0"/>
              </a:spcBef>
              <a:buNone/>
            </a:pPr>
            <a:r>
              <a:rPr lang="en" sz="3000"/>
              <a:t>Strategies</a:t>
            </a:r>
          </a:p>
        </p:txBody>
      </p:sp>
      <p:sp>
        <p:nvSpPr>
          <p:cNvPr id="210" name="Shape 210"/>
          <p:cNvSpPr txBox="1"/>
          <p:nvPr/>
        </p:nvSpPr>
        <p:spPr>
          <a:xfrm>
            <a:off x="619675" y="595100"/>
            <a:ext cx="7867499" cy="3863999"/>
          </a:xfrm>
          <a:prstGeom prst="rect">
            <a:avLst/>
          </a:prstGeom>
          <a:noFill/>
          <a:ln>
            <a:noFill/>
          </a:ln>
        </p:spPr>
        <p:txBody>
          <a:bodyPr lIns="91425" tIns="91425" rIns="91425" bIns="91425" anchor="t" anchorCtr="0">
            <a:noAutofit/>
          </a:bodyPr>
          <a:lstStyle/>
          <a:p>
            <a:pPr marL="457200" lvl="0" indent="-406400" rtl="0">
              <a:spcBef>
                <a:spcPts val="0"/>
              </a:spcBef>
              <a:buSzPct val="100000"/>
              <a:buChar char="●"/>
            </a:pPr>
            <a:r>
              <a:rPr lang="en" sz="2800"/>
              <a:t>Differentiated Process			</a:t>
            </a:r>
          </a:p>
          <a:p>
            <a:pPr marL="914400" lvl="1" indent="-406400" rtl="0">
              <a:spcBef>
                <a:spcPts val="0"/>
              </a:spcBef>
              <a:buClr>
                <a:schemeClr val="dk1"/>
              </a:buClr>
              <a:buSzPct val="100000"/>
              <a:buChar char="○"/>
            </a:pPr>
            <a:r>
              <a:rPr lang="en" sz="2800">
                <a:solidFill>
                  <a:schemeClr val="dk1"/>
                </a:solidFill>
              </a:rPr>
              <a:t>Think-pair share</a:t>
            </a:r>
          </a:p>
          <a:p>
            <a:pPr marL="914400" lvl="1" indent="-406400" rtl="0">
              <a:spcBef>
                <a:spcPts val="0"/>
              </a:spcBef>
              <a:buClr>
                <a:schemeClr val="dk1"/>
              </a:buClr>
              <a:buSzPct val="100000"/>
              <a:buChar char="○"/>
            </a:pPr>
            <a:r>
              <a:rPr lang="en" sz="2800">
                <a:solidFill>
                  <a:schemeClr val="dk1"/>
                </a:solidFill>
              </a:rPr>
              <a:t>Tiered tasks</a:t>
            </a:r>
          </a:p>
          <a:p>
            <a:pPr marL="914400" lvl="1" indent="-406400" rtl="0">
              <a:spcBef>
                <a:spcPts val="0"/>
              </a:spcBef>
              <a:buClr>
                <a:schemeClr val="dk1"/>
              </a:buClr>
              <a:buSzPct val="100000"/>
              <a:buChar char="○"/>
            </a:pPr>
            <a:r>
              <a:rPr lang="en" sz="2800">
                <a:solidFill>
                  <a:schemeClr val="dk1"/>
                </a:solidFill>
              </a:rPr>
              <a:t>Product based learning</a:t>
            </a:r>
          </a:p>
          <a:p>
            <a:pPr marL="914400" lvl="1" indent="-406400" rtl="0">
              <a:spcBef>
                <a:spcPts val="0"/>
              </a:spcBef>
              <a:buClr>
                <a:schemeClr val="dk1"/>
              </a:buClr>
              <a:buSzPct val="100000"/>
              <a:buChar char="○"/>
            </a:pPr>
            <a:r>
              <a:rPr lang="en" sz="2800">
                <a:solidFill>
                  <a:schemeClr val="dk1"/>
                </a:solidFill>
              </a:rPr>
              <a:t>Interactive reading guides</a:t>
            </a:r>
          </a:p>
          <a:p>
            <a:pPr marL="914400" lvl="1" indent="-406400" rtl="0">
              <a:spcBef>
                <a:spcPts val="0"/>
              </a:spcBef>
              <a:buClr>
                <a:schemeClr val="dk1"/>
              </a:buClr>
              <a:buSzPct val="100000"/>
              <a:buChar char="○"/>
            </a:pPr>
            <a:r>
              <a:rPr lang="en" sz="2800">
                <a:solidFill>
                  <a:schemeClr val="dk1"/>
                </a:solidFill>
              </a:rPr>
              <a:t>Investigations</a:t>
            </a:r>
          </a:p>
          <a:p>
            <a:pPr marL="914400" lvl="1" indent="-406400" rtl="0">
              <a:spcBef>
                <a:spcPts val="0"/>
              </a:spcBef>
              <a:buClr>
                <a:schemeClr val="dk1"/>
              </a:buClr>
              <a:buSzPct val="100000"/>
              <a:buChar char="○"/>
            </a:pPr>
            <a:r>
              <a:rPr lang="en" sz="2800">
                <a:solidFill>
                  <a:schemeClr val="dk1"/>
                </a:solidFill>
              </a:rPr>
              <a:t>Fan and Pick</a:t>
            </a:r>
          </a:p>
          <a:p>
            <a:pPr marL="914400" lvl="1" indent="-406400" rtl="0">
              <a:spcBef>
                <a:spcPts val="0"/>
              </a:spcBef>
              <a:buClr>
                <a:schemeClr val="dk1"/>
              </a:buClr>
              <a:buSzPct val="100000"/>
              <a:buChar char="○"/>
            </a:pPr>
            <a:r>
              <a:rPr lang="en" sz="2800">
                <a:solidFill>
                  <a:schemeClr val="dk1"/>
                </a:solidFill>
              </a:rPr>
              <a:t>Silent Conversations</a:t>
            </a:r>
          </a:p>
          <a:p>
            <a:pPr marL="914400" lvl="1" indent="-406400" rtl="0">
              <a:spcBef>
                <a:spcPts val="0"/>
              </a:spcBef>
              <a:buClr>
                <a:schemeClr val="dk1"/>
              </a:buClr>
              <a:buSzPct val="100000"/>
              <a:buChar char="○"/>
            </a:pPr>
            <a:r>
              <a:rPr lang="en" sz="2800">
                <a:solidFill>
                  <a:schemeClr val="dk1"/>
                </a:solidFill>
              </a:rPr>
              <a:t>Carousel Grafitti</a:t>
            </a:r>
          </a:p>
          <a:p>
            <a:pPr lvl="0" rtl="0">
              <a:spcBef>
                <a:spcPts val="0"/>
              </a:spcBef>
              <a:buNone/>
            </a:pPr>
            <a:endParaRPr sz="2800"/>
          </a:p>
          <a:p>
            <a:pPr marL="0" indent="0" rtl="0">
              <a:spcBef>
                <a:spcPts val="0"/>
              </a:spcBef>
              <a:buNone/>
            </a:pPr>
            <a:endParaRPr sz="1800"/>
          </a:p>
          <a:p>
            <a:pPr marL="0" indent="0" rtl="0">
              <a:spcBef>
                <a:spcPts val="0"/>
              </a:spcBef>
              <a:buNone/>
            </a:pPr>
            <a:endParaRPr/>
          </a:p>
          <a:p>
            <a:pPr lvl="0" rtl="0">
              <a:spcBef>
                <a:spcPts val="0"/>
              </a:spcBef>
              <a:buNone/>
            </a:pPr>
            <a:endParaRPr/>
          </a:p>
        </p:txBody>
      </p:sp>
      <p:sp>
        <p:nvSpPr>
          <p:cNvPr id="211" name="Shape 211"/>
          <p:cNvSpPr txBox="1"/>
          <p:nvPr/>
        </p:nvSpPr>
        <p:spPr>
          <a:xfrm>
            <a:off x="4523925" y="708200"/>
            <a:ext cx="3717599" cy="3373200"/>
          </a:xfrm>
          <a:prstGeom prst="rect">
            <a:avLst/>
          </a:prstGeom>
          <a:noFill/>
          <a:ln>
            <a:noFill/>
          </a:ln>
        </p:spPr>
        <p:txBody>
          <a:bodyPr lIns="91425" tIns="91425" rIns="91425" bIns="91425" anchor="t" anchorCtr="0">
            <a:noAutofit/>
          </a:bodyPr>
          <a:lstStyle/>
          <a:p>
            <a:pPr marL="0" lvl="0" indent="0" rtl="0">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1169300" y="59000"/>
            <a:ext cx="5664600" cy="757200"/>
          </a:xfrm>
          <a:prstGeom prst="rect">
            <a:avLst/>
          </a:prstGeom>
          <a:solidFill>
            <a:srgbClr val="FFFFFF"/>
          </a:solidFill>
          <a:ln>
            <a:noFill/>
          </a:ln>
        </p:spPr>
        <p:txBody>
          <a:bodyPr lIns="91425" tIns="91425" rIns="91425" bIns="91425" anchor="t" anchorCtr="0">
            <a:noAutofit/>
          </a:bodyPr>
          <a:lstStyle/>
          <a:p>
            <a:pPr marL="1371600" lvl="0" indent="457200" rtl="0">
              <a:spcBef>
                <a:spcPts val="0"/>
              </a:spcBef>
              <a:buNone/>
            </a:pPr>
            <a:r>
              <a:rPr lang="en" sz="3000"/>
              <a:t>Strategies</a:t>
            </a:r>
          </a:p>
        </p:txBody>
      </p:sp>
      <p:sp>
        <p:nvSpPr>
          <p:cNvPr id="217" name="Shape 217"/>
          <p:cNvSpPr txBox="1"/>
          <p:nvPr/>
        </p:nvSpPr>
        <p:spPr>
          <a:xfrm>
            <a:off x="619675" y="595100"/>
            <a:ext cx="7680599" cy="3486299"/>
          </a:xfrm>
          <a:prstGeom prst="rect">
            <a:avLst/>
          </a:prstGeom>
          <a:noFill/>
          <a:ln>
            <a:noFill/>
          </a:ln>
        </p:spPr>
        <p:txBody>
          <a:bodyPr lIns="91425" tIns="91425" rIns="91425" bIns="91425" anchor="t" anchorCtr="0">
            <a:noAutofit/>
          </a:bodyPr>
          <a:lstStyle/>
          <a:p>
            <a:pPr lvl="0" rtl="0">
              <a:spcBef>
                <a:spcPts val="0"/>
              </a:spcBef>
              <a:buNone/>
            </a:pPr>
            <a:endParaRPr sz="1800"/>
          </a:p>
          <a:p>
            <a:pPr marL="457200" lvl="0" indent="-419100" rtl="0">
              <a:spcBef>
                <a:spcPts val="0"/>
              </a:spcBef>
              <a:buSzPct val="100000"/>
              <a:buChar char="●"/>
            </a:pPr>
            <a:r>
              <a:rPr lang="en" sz="3000"/>
              <a:t>Differentiated Product</a:t>
            </a:r>
          </a:p>
          <a:p>
            <a:pPr marL="914400" lvl="1" indent="-419100" rtl="0">
              <a:spcBef>
                <a:spcPts val="0"/>
              </a:spcBef>
              <a:buSzPct val="100000"/>
              <a:buChar char="○"/>
            </a:pPr>
            <a:r>
              <a:rPr lang="en" sz="3000"/>
              <a:t>Tic-tac-toe boards</a:t>
            </a:r>
          </a:p>
          <a:p>
            <a:pPr marL="914400" lvl="1" indent="-419100" rtl="0">
              <a:spcBef>
                <a:spcPts val="0"/>
              </a:spcBef>
              <a:buSzPct val="100000"/>
              <a:buChar char="○"/>
            </a:pPr>
            <a:r>
              <a:rPr lang="en" sz="3000"/>
              <a:t>Choice boards</a:t>
            </a:r>
          </a:p>
          <a:p>
            <a:pPr marL="914400" lvl="1" indent="-419100" rtl="0">
              <a:spcBef>
                <a:spcPts val="0"/>
              </a:spcBef>
              <a:buSzPct val="100000"/>
              <a:buChar char="○"/>
            </a:pPr>
            <a:r>
              <a:rPr lang="en" sz="3000"/>
              <a:t>Menus</a:t>
            </a:r>
          </a:p>
          <a:p>
            <a:pPr marL="914400" lvl="1" indent="-419100" rtl="0">
              <a:spcBef>
                <a:spcPts val="0"/>
              </a:spcBef>
              <a:buSzPct val="100000"/>
              <a:buChar char="○"/>
            </a:pPr>
            <a:r>
              <a:rPr lang="en" sz="3000"/>
              <a:t>Presentations</a:t>
            </a:r>
          </a:p>
          <a:p>
            <a:pPr marL="914400" lvl="1" indent="-419100" rtl="0">
              <a:spcBef>
                <a:spcPts val="0"/>
              </a:spcBef>
              <a:buSzPct val="100000"/>
              <a:buChar char="○"/>
            </a:pPr>
            <a:r>
              <a:rPr lang="en" sz="3000"/>
              <a:t>Project-Based Learning</a:t>
            </a:r>
          </a:p>
          <a:p>
            <a:pPr marL="0" lvl="0" indent="0" rtl="0">
              <a:spcBef>
                <a:spcPts val="0"/>
              </a:spcBef>
              <a:buNone/>
            </a:pPr>
            <a:endParaRPr sz="3000"/>
          </a:p>
          <a:p>
            <a:pPr marL="0" lvl="0" indent="0" rtl="0">
              <a:spcBef>
                <a:spcPts val="0"/>
              </a:spcBef>
              <a:buNone/>
            </a:pPr>
            <a:endParaRPr sz="3000"/>
          </a:p>
          <a:p>
            <a:pPr lvl="0" rtl="0">
              <a:spcBef>
                <a:spcPts val="0"/>
              </a:spcBef>
              <a:buNone/>
            </a:pPr>
            <a:endParaRPr sz="3000"/>
          </a:p>
        </p:txBody>
      </p:sp>
      <p:sp>
        <p:nvSpPr>
          <p:cNvPr id="218" name="Shape 218"/>
          <p:cNvSpPr txBox="1"/>
          <p:nvPr/>
        </p:nvSpPr>
        <p:spPr>
          <a:xfrm>
            <a:off x="4641950" y="885150"/>
            <a:ext cx="3717599" cy="3373200"/>
          </a:xfrm>
          <a:prstGeom prst="rect">
            <a:avLst/>
          </a:prstGeom>
          <a:noFill/>
          <a:ln>
            <a:noFill/>
          </a:ln>
        </p:spPr>
        <p:txBody>
          <a:bodyPr lIns="91425" tIns="91425" rIns="91425" bIns="91425" anchor="t" anchorCtr="0">
            <a:noAutofit/>
          </a:bodyPr>
          <a:lstStyle/>
          <a:p>
            <a:pPr marL="0" lvl="0" indent="0" rtl="0">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1169300" y="59000"/>
            <a:ext cx="5664600" cy="688499"/>
          </a:xfrm>
          <a:prstGeom prst="rect">
            <a:avLst/>
          </a:prstGeom>
          <a:solidFill>
            <a:srgbClr val="FFFFFF"/>
          </a:solidFill>
          <a:ln>
            <a:noFill/>
          </a:ln>
        </p:spPr>
        <p:txBody>
          <a:bodyPr lIns="91425" tIns="91425" rIns="91425" bIns="91425" anchor="t" anchorCtr="0">
            <a:noAutofit/>
          </a:bodyPr>
          <a:lstStyle/>
          <a:p>
            <a:pPr marL="1371600" lvl="0" indent="457200" rtl="0">
              <a:spcBef>
                <a:spcPts val="0"/>
              </a:spcBef>
              <a:buNone/>
            </a:pPr>
            <a:r>
              <a:rPr lang="en" sz="3000"/>
              <a:t>Strategies</a:t>
            </a:r>
          </a:p>
        </p:txBody>
      </p:sp>
      <p:sp>
        <p:nvSpPr>
          <p:cNvPr id="224" name="Shape 224"/>
          <p:cNvSpPr txBox="1"/>
          <p:nvPr/>
        </p:nvSpPr>
        <p:spPr>
          <a:xfrm>
            <a:off x="619675" y="595100"/>
            <a:ext cx="3864900" cy="3486299"/>
          </a:xfrm>
          <a:prstGeom prst="rect">
            <a:avLst/>
          </a:prstGeom>
          <a:noFill/>
          <a:ln>
            <a:noFill/>
          </a:ln>
        </p:spPr>
        <p:txBody>
          <a:bodyPr lIns="91425" tIns="91425" rIns="91425" bIns="91425" anchor="t" anchorCtr="0">
            <a:noAutofit/>
          </a:bodyPr>
          <a:lstStyle/>
          <a:p>
            <a:pPr marL="0" lvl="0" indent="0" rtl="0">
              <a:spcBef>
                <a:spcPts val="0"/>
              </a:spcBef>
              <a:buNone/>
            </a:pPr>
            <a:endParaRPr sz="1800"/>
          </a:p>
          <a:p>
            <a:pPr marL="0" lvl="0" indent="0" rtl="0">
              <a:spcBef>
                <a:spcPts val="0"/>
              </a:spcBef>
              <a:buNone/>
            </a:pPr>
            <a:endParaRPr/>
          </a:p>
          <a:p>
            <a:pPr lvl="0" rtl="0">
              <a:spcBef>
                <a:spcPts val="0"/>
              </a:spcBef>
              <a:buNone/>
            </a:pPr>
            <a:endParaRPr/>
          </a:p>
        </p:txBody>
      </p:sp>
      <p:sp>
        <p:nvSpPr>
          <p:cNvPr id="225" name="Shape 225"/>
          <p:cNvSpPr txBox="1"/>
          <p:nvPr/>
        </p:nvSpPr>
        <p:spPr>
          <a:xfrm>
            <a:off x="766975" y="651650"/>
            <a:ext cx="3717599" cy="3373200"/>
          </a:xfrm>
          <a:prstGeom prst="rect">
            <a:avLst/>
          </a:prstGeom>
          <a:noFill/>
          <a:ln>
            <a:noFill/>
          </a:ln>
        </p:spPr>
        <p:txBody>
          <a:bodyPr lIns="91425" tIns="91425" rIns="91425" bIns="91425" anchor="t" anchorCtr="0">
            <a:noAutofit/>
          </a:bodyPr>
          <a:lstStyle/>
          <a:p>
            <a:pPr marL="457200" lvl="0" indent="-419100" rtl="0">
              <a:spcBef>
                <a:spcPts val="0"/>
              </a:spcBef>
              <a:buSzPct val="100000"/>
              <a:buChar char="●"/>
            </a:pPr>
            <a:r>
              <a:rPr lang="en" sz="3000"/>
              <a:t>Technology Tools</a:t>
            </a:r>
          </a:p>
          <a:p>
            <a:pPr marL="914400" lvl="1" indent="-419100" rtl="0">
              <a:spcBef>
                <a:spcPts val="0"/>
              </a:spcBef>
              <a:buSzPct val="100000"/>
              <a:buChar char="○"/>
            </a:pPr>
            <a:r>
              <a:rPr lang="en" sz="3000">
                <a:solidFill>
                  <a:schemeClr val="dk1"/>
                </a:solidFill>
              </a:rPr>
              <a:t>Kahoot</a:t>
            </a:r>
          </a:p>
          <a:p>
            <a:pPr marL="914400" lvl="1" indent="-419100" rtl="0">
              <a:spcBef>
                <a:spcPts val="0"/>
              </a:spcBef>
              <a:buSzPct val="100000"/>
              <a:buChar char="○"/>
            </a:pPr>
            <a:r>
              <a:rPr lang="en" sz="3000"/>
              <a:t>Socrative</a:t>
            </a:r>
          </a:p>
          <a:p>
            <a:pPr marL="914400" lvl="1" indent="-419100" rtl="0">
              <a:spcBef>
                <a:spcPts val="0"/>
              </a:spcBef>
              <a:buSzPct val="100000"/>
              <a:buChar char="○"/>
            </a:pPr>
            <a:r>
              <a:rPr lang="en" sz="3000"/>
              <a:t>Padlet</a:t>
            </a:r>
          </a:p>
          <a:p>
            <a:pPr marL="914400" lvl="1" indent="-419100" rtl="0">
              <a:spcBef>
                <a:spcPts val="0"/>
              </a:spcBef>
              <a:buSzPct val="100000"/>
              <a:buChar char="○"/>
            </a:pPr>
            <a:r>
              <a:rPr lang="en" sz="3000"/>
              <a:t>QR codes</a:t>
            </a:r>
          </a:p>
          <a:p>
            <a:pPr marL="914400" lvl="1" indent="-419100" rtl="0">
              <a:spcBef>
                <a:spcPts val="0"/>
              </a:spcBef>
              <a:buSzPct val="100000"/>
              <a:buChar char="○"/>
            </a:pPr>
            <a:r>
              <a:rPr lang="en" sz="3000"/>
              <a:t>Plickers</a:t>
            </a:r>
          </a:p>
          <a:p>
            <a:pPr marL="914400" lvl="1" indent="-419100" rtl="0">
              <a:spcBef>
                <a:spcPts val="0"/>
              </a:spcBef>
              <a:buSzPct val="100000"/>
              <a:buChar char="○"/>
            </a:pPr>
            <a:r>
              <a:rPr lang="en" sz="3000"/>
              <a:t>Join Me</a:t>
            </a:r>
          </a:p>
          <a:p>
            <a:pPr marL="457200" lvl="0" indent="0" rtl="0">
              <a:spcBef>
                <a:spcPts val="0"/>
              </a:spcBef>
              <a:buNone/>
            </a:pPr>
            <a:endParaRPr sz="3000"/>
          </a:p>
          <a:p>
            <a:pPr marL="0" lvl="0" indent="0" rtl="0">
              <a:spcBef>
                <a:spcPts val="0"/>
              </a:spcBef>
              <a:buNone/>
            </a:pPr>
            <a:endParaRPr sz="1800"/>
          </a:p>
          <a:p>
            <a:pPr marR="0" lvl="0" algn="l" rtl="0">
              <a:lnSpc>
                <a:spcPct val="100000"/>
              </a:lnSpc>
              <a:spcBef>
                <a:spcPts val="0"/>
              </a:spcBef>
              <a:spcAft>
                <a:spcPts val="0"/>
              </a:spcAft>
              <a:buNone/>
            </a:pPr>
            <a:endParaRPr sz="1800"/>
          </a:p>
          <a:p>
            <a:pPr marL="0" lvl="0" indent="0" rtl="0">
              <a:spcBef>
                <a:spcPts val="0"/>
              </a:spcBef>
              <a:buNone/>
            </a:pPr>
            <a:endParaRPr sz="1800"/>
          </a:p>
          <a:p>
            <a:pPr marL="0" lvl="0" indent="0"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698275" y="1071750"/>
            <a:ext cx="7710300" cy="3000000"/>
          </a:xfrm>
          <a:prstGeom prst="rect">
            <a:avLst/>
          </a:prstGeom>
          <a:noFill/>
          <a:ln>
            <a:noFill/>
          </a:ln>
        </p:spPr>
        <p:txBody>
          <a:bodyPr lIns="91425" tIns="91425" rIns="91425" bIns="91425" anchor="ctr" anchorCtr="0">
            <a:noAutofit/>
          </a:bodyPr>
          <a:lstStyle/>
          <a:p>
            <a:pPr marL="457200" lvl="0" indent="-419100" rtl="0">
              <a:spcBef>
                <a:spcPts val="0"/>
              </a:spcBef>
              <a:buClr>
                <a:schemeClr val="dk1"/>
              </a:buClr>
              <a:buSzPct val="100000"/>
              <a:buChar char="●"/>
            </a:pPr>
            <a:r>
              <a:rPr lang="en" sz="3000">
                <a:solidFill>
                  <a:schemeClr val="dk1"/>
                </a:solidFill>
              </a:rPr>
              <a:t>Communication</a:t>
            </a:r>
          </a:p>
          <a:p>
            <a:pPr marL="914400" lvl="1" indent="-419100" rtl="0">
              <a:spcBef>
                <a:spcPts val="0"/>
              </a:spcBef>
              <a:buClr>
                <a:schemeClr val="dk1"/>
              </a:buClr>
              <a:buSzPct val="100000"/>
              <a:buChar char="○"/>
            </a:pPr>
            <a:r>
              <a:rPr lang="en" sz="3000">
                <a:solidFill>
                  <a:schemeClr val="dk1"/>
                </a:solidFill>
              </a:rPr>
              <a:t>Socratic seminar</a:t>
            </a:r>
          </a:p>
          <a:p>
            <a:pPr marL="914400" lvl="1" indent="-419100" rtl="0">
              <a:spcBef>
                <a:spcPts val="0"/>
              </a:spcBef>
              <a:buClr>
                <a:schemeClr val="dk1"/>
              </a:buClr>
              <a:buSzPct val="100000"/>
              <a:buChar char="○"/>
            </a:pPr>
            <a:r>
              <a:rPr lang="en" sz="3000">
                <a:solidFill>
                  <a:schemeClr val="dk1"/>
                </a:solidFill>
              </a:rPr>
              <a:t>Classroom debates</a:t>
            </a:r>
          </a:p>
          <a:p>
            <a:pPr marL="914400" lvl="1" indent="-419100" rtl="0">
              <a:spcBef>
                <a:spcPts val="0"/>
              </a:spcBef>
              <a:buClr>
                <a:schemeClr val="dk1"/>
              </a:buClr>
              <a:buSzPct val="100000"/>
              <a:buChar char="○"/>
            </a:pPr>
            <a:r>
              <a:rPr lang="en" sz="3000">
                <a:solidFill>
                  <a:schemeClr val="dk1"/>
                </a:solidFill>
              </a:rPr>
              <a:t>Project presentations</a:t>
            </a:r>
          </a:p>
          <a:p>
            <a:pPr marL="914400" lvl="1" indent="-419100" rtl="0">
              <a:spcBef>
                <a:spcPts val="0"/>
              </a:spcBef>
              <a:buClr>
                <a:schemeClr val="dk1"/>
              </a:buClr>
              <a:buSzPct val="100000"/>
              <a:buChar char="○"/>
            </a:pPr>
            <a:r>
              <a:rPr lang="en" sz="3000">
                <a:solidFill>
                  <a:schemeClr val="dk1"/>
                </a:solidFill>
              </a:rPr>
              <a:t>Guest speakers</a:t>
            </a:r>
          </a:p>
          <a:p>
            <a:pPr marL="914400" lvl="1" indent="-419100" rtl="0">
              <a:spcBef>
                <a:spcPts val="0"/>
              </a:spcBef>
              <a:buClr>
                <a:schemeClr val="dk1"/>
              </a:buClr>
              <a:buSzPct val="100000"/>
              <a:buChar char="○"/>
            </a:pPr>
            <a:r>
              <a:rPr lang="en" sz="3000">
                <a:solidFill>
                  <a:schemeClr val="dk1"/>
                </a:solidFill>
              </a:rPr>
              <a:t>Carousel progression</a:t>
            </a:r>
          </a:p>
          <a:p>
            <a:pPr lvl="0" rtl="0">
              <a:spcBef>
                <a:spcPts val="0"/>
              </a:spcBef>
              <a:buNone/>
            </a:pPr>
            <a:endParaRPr sz="3000">
              <a:solidFill>
                <a:schemeClr val="dk1"/>
              </a:solidFill>
            </a:endParaRPr>
          </a:p>
        </p:txBody>
      </p:sp>
      <p:sp>
        <p:nvSpPr>
          <p:cNvPr id="231" name="Shape 231"/>
          <p:cNvSpPr txBox="1"/>
          <p:nvPr/>
        </p:nvSpPr>
        <p:spPr>
          <a:xfrm>
            <a:off x="1169300" y="59000"/>
            <a:ext cx="5664600" cy="688499"/>
          </a:xfrm>
          <a:prstGeom prst="rect">
            <a:avLst/>
          </a:prstGeom>
          <a:solidFill>
            <a:srgbClr val="FFFFFF"/>
          </a:solidFill>
          <a:ln>
            <a:noFill/>
          </a:ln>
        </p:spPr>
        <p:txBody>
          <a:bodyPr lIns="91425" tIns="91425" rIns="91425" bIns="91425" anchor="t" anchorCtr="0">
            <a:noAutofit/>
          </a:bodyPr>
          <a:lstStyle/>
          <a:p>
            <a:pPr marL="1371600" lvl="0" indent="457200" rtl="0">
              <a:spcBef>
                <a:spcPts val="0"/>
              </a:spcBef>
              <a:buNone/>
            </a:pPr>
            <a:r>
              <a:rPr lang="en" sz="3000"/>
              <a:t>Strategies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1169300" y="59000"/>
            <a:ext cx="5664600" cy="536100"/>
          </a:xfrm>
          <a:prstGeom prst="rect">
            <a:avLst/>
          </a:prstGeom>
          <a:solidFill>
            <a:srgbClr val="FFFFFF"/>
          </a:solidFill>
          <a:ln>
            <a:noFill/>
          </a:ln>
        </p:spPr>
        <p:txBody>
          <a:bodyPr lIns="91425" tIns="91425" rIns="91425" bIns="91425" anchor="t" anchorCtr="0">
            <a:noAutofit/>
          </a:bodyPr>
          <a:lstStyle/>
          <a:p>
            <a:pPr marL="1371600" lvl="0" indent="457200" rtl="0">
              <a:spcBef>
                <a:spcPts val="0"/>
              </a:spcBef>
              <a:buNone/>
            </a:pPr>
            <a:r>
              <a:rPr lang="en" sz="3000"/>
              <a:t>Strategies</a:t>
            </a:r>
          </a:p>
        </p:txBody>
      </p:sp>
      <p:sp>
        <p:nvSpPr>
          <p:cNvPr id="237" name="Shape 237"/>
          <p:cNvSpPr txBox="1"/>
          <p:nvPr/>
        </p:nvSpPr>
        <p:spPr>
          <a:xfrm>
            <a:off x="619675" y="595100"/>
            <a:ext cx="7277400" cy="3486299"/>
          </a:xfrm>
          <a:prstGeom prst="rect">
            <a:avLst/>
          </a:prstGeom>
          <a:noFill/>
          <a:ln>
            <a:noFill/>
          </a:ln>
        </p:spPr>
        <p:txBody>
          <a:bodyPr lIns="91425" tIns="91425" rIns="91425" bIns="91425" anchor="t" anchorCtr="0">
            <a:noAutofit/>
          </a:bodyPr>
          <a:lstStyle/>
          <a:p>
            <a:pPr lvl="0" rtl="0">
              <a:spcBef>
                <a:spcPts val="0"/>
              </a:spcBef>
              <a:buNone/>
            </a:pPr>
            <a:endParaRPr sz="3000"/>
          </a:p>
          <a:p>
            <a:pPr marL="457200" lvl="0" indent="-419100" rtl="0">
              <a:spcBef>
                <a:spcPts val="0"/>
              </a:spcBef>
              <a:buSzPct val="100000"/>
              <a:buChar char="●"/>
            </a:pPr>
            <a:r>
              <a:rPr lang="en" sz="3000"/>
              <a:t>Vocabulary</a:t>
            </a:r>
          </a:p>
          <a:p>
            <a:pPr marL="914400" lvl="1" indent="-419100" rtl="0">
              <a:spcBef>
                <a:spcPts val="0"/>
              </a:spcBef>
              <a:buSzPct val="100000"/>
              <a:buChar char="○"/>
            </a:pPr>
            <a:r>
              <a:rPr lang="en" sz="3000"/>
              <a:t>Creating acrostics</a:t>
            </a:r>
          </a:p>
          <a:p>
            <a:pPr marL="914400" lvl="1" indent="-419100" rtl="0">
              <a:spcBef>
                <a:spcPts val="0"/>
              </a:spcBef>
              <a:buSzPct val="100000"/>
              <a:buChar char="○"/>
            </a:pPr>
            <a:r>
              <a:rPr lang="en" sz="3000"/>
              <a:t>Creating riddles</a:t>
            </a:r>
          </a:p>
          <a:p>
            <a:pPr marL="914400" lvl="1" indent="-419100" rtl="0">
              <a:spcBef>
                <a:spcPts val="0"/>
              </a:spcBef>
              <a:buSzPct val="100000"/>
              <a:buChar char="○"/>
            </a:pPr>
            <a:r>
              <a:rPr lang="en" sz="3000"/>
              <a:t>Creating analogies</a:t>
            </a:r>
          </a:p>
          <a:p>
            <a:pPr marL="914400" lvl="1" indent="-419100" rtl="0">
              <a:spcBef>
                <a:spcPts val="0"/>
              </a:spcBef>
              <a:buSzPct val="100000"/>
              <a:buChar char="○"/>
            </a:pPr>
            <a:r>
              <a:rPr lang="en" sz="3000"/>
              <a:t>Frayer models</a:t>
            </a:r>
          </a:p>
          <a:p>
            <a:pPr marL="914400" lvl="1" indent="-419100" rtl="0">
              <a:spcBef>
                <a:spcPts val="0"/>
              </a:spcBef>
              <a:buSzPct val="100000"/>
              <a:buChar char="○"/>
            </a:pPr>
            <a:r>
              <a:rPr lang="en" sz="3000"/>
              <a:t>Concept/Brain mapping</a:t>
            </a:r>
          </a:p>
          <a:p>
            <a:pPr marL="457200" lvl="0" indent="0" rtl="0">
              <a:spcBef>
                <a:spcPts val="0"/>
              </a:spcBef>
              <a:buNone/>
            </a:pPr>
            <a:endParaRPr sz="3000"/>
          </a:p>
          <a:p>
            <a:pPr marL="0" lvl="0" indent="0" rtl="0">
              <a:spcBef>
                <a:spcPts val="0"/>
              </a:spcBef>
              <a:buNone/>
            </a:pPr>
            <a:endParaRPr sz="3000"/>
          </a:p>
          <a:p>
            <a:pPr lvl="0" rtl="0">
              <a:spcBef>
                <a:spcPts val="0"/>
              </a:spcBef>
              <a:buNone/>
            </a:pPr>
            <a:endParaRPr/>
          </a:p>
        </p:txBody>
      </p:sp>
      <p:sp>
        <p:nvSpPr>
          <p:cNvPr id="238" name="Shape 238"/>
          <p:cNvSpPr txBox="1"/>
          <p:nvPr/>
        </p:nvSpPr>
        <p:spPr>
          <a:xfrm>
            <a:off x="4523925" y="708200"/>
            <a:ext cx="3717599" cy="3373200"/>
          </a:xfrm>
          <a:prstGeom prst="rect">
            <a:avLst/>
          </a:prstGeom>
          <a:noFill/>
          <a:ln>
            <a:noFill/>
          </a:ln>
        </p:spPr>
        <p:txBody>
          <a:bodyPr lIns="91425" tIns="91425" rIns="91425" bIns="91425" anchor="t" anchorCtr="0">
            <a:noAutofit/>
          </a:bodyPr>
          <a:lstStyle/>
          <a:p>
            <a:pPr lvl="0" rtl="0">
              <a:spcBef>
                <a:spcPts val="0"/>
              </a:spcBef>
              <a:buNone/>
            </a:pPr>
            <a:endParaRPr sz="1800"/>
          </a:p>
          <a:p>
            <a:pPr marL="0" lvl="0" indent="0" rtl="0">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521225" y="1131000"/>
            <a:ext cx="7493999" cy="3000000"/>
          </a:xfrm>
          <a:prstGeom prst="rect">
            <a:avLst/>
          </a:prstGeom>
          <a:noFill/>
          <a:ln>
            <a:noFill/>
          </a:ln>
        </p:spPr>
        <p:txBody>
          <a:bodyPr lIns="91425" tIns="91425" rIns="91425" bIns="91425" anchor="ctr" anchorCtr="0">
            <a:noAutofit/>
          </a:bodyPr>
          <a:lstStyle/>
          <a:p>
            <a:pPr marL="457200" lvl="0" indent="-419100" rtl="0">
              <a:spcBef>
                <a:spcPts val="0"/>
              </a:spcBef>
              <a:buClr>
                <a:schemeClr val="dk1"/>
              </a:buClr>
              <a:buSzPct val="100000"/>
              <a:buChar char="●"/>
            </a:pPr>
            <a:r>
              <a:rPr lang="en" sz="3000">
                <a:solidFill>
                  <a:schemeClr val="dk1"/>
                </a:solidFill>
              </a:rPr>
              <a:t>Differentiated Environment</a:t>
            </a:r>
          </a:p>
          <a:p>
            <a:pPr marL="914400" lvl="1" indent="-419100" rtl="0">
              <a:spcBef>
                <a:spcPts val="0"/>
              </a:spcBef>
              <a:buClr>
                <a:schemeClr val="dk1"/>
              </a:buClr>
              <a:buSzPct val="100000"/>
              <a:buChar char="○"/>
            </a:pPr>
            <a:r>
              <a:rPr lang="en" sz="3000">
                <a:solidFill>
                  <a:schemeClr val="dk1"/>
                </a:solidFill>
              </a:rPr>
              <a:t>Flexible learning spaces</a:t>
            </a:r>
          </a:p>
          <a:p>
            <a:pPr marL="914400" lvl="1" indent="-419100" rtl="0">
              <a:spcBef>
                <a:spcPts val="0"/>
              </a:spcBef>
              <a:buClr>
                <a:schemeClr val="dk1"/>
              </a:buClr>
              <a:buSzPct val="100000"/>
              <a:buChar char="○"/>
            </a:pPr>
            <a:r>
              <a:rPr lang="en" sz="3000">
                <a:solidFill>
                  <a:schemeClr val="dk1"/>
                </a:solidFill>
              </a:rPr>
              <a:t>Choices of learning (whole, cooperative groups, structured groups, tiered groups)</a:t>
            </a:r>
          </a:p>
          <a:p>
            <a:pPr marL="914400" lvl="1" indent="-419100" rtl="0">
              <a:spcBef>
                <a:spcPts val="0"/>
              </a:spcBef>
              <a:buClr>
                <a:schemeClr val="dk1"/>
              </a:buClr>
              <a:buSzPct val="100000"/>
              <a:buChar char="○"/>
            </a:pPr>
            <a:r>
              <a:rPr lang="en" sz="3000">
                <a:solidFill>
                  <a:schemeClr val="dk1"/>
                </a:solidFill>
              </a:rPr>
              <a:t>Single gender grouping</a:t>
            </a:r>
          </a:p>
          <a:p>
            <a:pPr lvl="0" rtl="0">
              <a:spcBef>
                <a:spcPts val="0"/>
              </a:spcBef>
              <a:buNone/>
            </a:pPr>
            <a:endParaRPr>
              <a:solidFill>
                <a:schemeClr val="dk1"/>
              </a:solidFill>
            </a:endParaRPr>
          </a:p>
        </p:txBody>
      </p:sp>
      <p:sp>
        <p:nvSpPr>
          <p:cNvPr id="244" name="Shape 244"/>
          <p:cNvSpPr txBox="1"/>
          <p:nvPr/>
        </p:nvSpPr>
        <p:spPr>
          <a:xfrm>
            <a:off x="1190000" y="137675"/>
            <a:ext cx="6392400" cy="629400"/>
          </a:xfrm>
          <a:prstGeom prst="rect">
            <a:avLst/>
          </a:prstGeom>
          <a:solidFill>
            <a:srgbClr val="FFFFFF"/>
          </a:solidFill>
          <a:ln>
            <a:noFill/>
          </a:ln>
        </p:spPr>
        <p:txBody>
          <a:bodyPr lIns="91425" tIns="91425" rIns="91425" bIns="91425" anchor="ctr" anchorCtr="0">
            <a:noAutofit/>
          </a:bodyPr>
          <a:lstStyle/>
          <a:p>
            <a:pPr marL="1371600" lvl="0" indent="457200" rtl="0">
              <a:spcBef>
                <a:spcPts val="0"/>
              </a:spcBef>
              <a:buNone/>
            </a:pPr>
            <a:r>
              <a:rPr lang="en" sz="3000">
                <a:solidFill>
                  <a:schemeClr val="dk1"/>
                </a:solidFill>
              </a:rPr>
              <a:t>Strategies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556050" y="476625"/>
            <a:ext cx="8062500" cy="4170300"/>
          </a:xfrm>
          <a:prstGeom prst="rect">
            <a:avLst/>
          </a:prstGeom>
          <a:noFill/>
          <a:ln>
            <a:noFill/>
          </a:ln>
        </p:spPr>
        <p:txBody>
          <a:bodyPr lIns="91425" tIns="91425" rIns="91425" bIns="91425" anchor="ctr" anchorCtr="0">
            <a:noAutofit/>
          </a:bodyPr>
          <a:lstStyle/>
          <a:p>
            <a:pPr lvl="0" algn="ctr" rtl="0">
              <a:spcBef>
                <a:spcPts val="600"/>
              </a:spcBef>
              <a:buNone/>
            </a:pPr>
            <a:r>
              <a:rPr lang="en" sz="2500" b="1">
                <a:solidFill>
                  <a:srgbClr val="434343"/>
                </a:solidFill>
                <a:latin typeface="Bitter"/>
                <a:ea typeface="Bitter"/>
                <a:cs typeface="Bitter"/>
                <a:sym typeface="Bitter"/>
              </a:rPr>
              <a:t>Objectives for today:</a:t>
            </a:r>
          </a:p>
          <a:p>
            <a:pPr lvl="0" algn="ctr" rtl="0">
              <a:spcBef>
                <a:spcPts val="600"/>
              </a:spcBef>
              <a:buNone/>
            </a:pPr>
            <a:endParaRPr sz="2500" b="1">
              <a:solidFill>
                <a:srgbClr val="434343"/>
              </a:solidFill>
              <a:latin typeface="Bitter"/>
              <a:ea typeface="Bitter"/>
              <a:cs typeface="Bitter"/>
              <a:sym typeface="Bitter"/>
            </a:endParaRPr>
          </a:p>
          <a:p>
            <a:pPr marL="457200" lvl="0" indent="-387350" rtl="0">
              <a:spcBef>
                <a:spcPts val="600"/>
              </a:spcBef>
              <a:buClr>
                <a:srgbClr val="434343"/>
              </a:buClr>
              <a:buSzPct val="100000"/>
              <a:buFont typeface="Bitter"/>
              <a:buChar char="-"/>
            </a:pPr>
            <a:r>
              <a:rPr lang="en" sz="2500" b="1">
                <a:solidFill>
                  <a:srgbClr val="434343"/>
                </a:solidFill>
                <a:latin typeface="Bitter"/>
                <a:ea typeface="Bitter"/>
                <a:cs typeface="Bitter"/>
                <a:sym typeface="Bitter"/>
              </a:rPr>
              <a:t>To identify the characteristics of rigor </a:t>
            </a:r>
          </a:p>
          <a:p>
            <a:pPr lvl="0" rtl="0">
              <a:spcBef>
                <a:spcPts val="600"/>
              </a:spcBef>
              <a:buNone/>
            </a:pPr>
            <a:endParaRPr sz="2500" b="1">
              <a:solidFill>
                <a:srgbClr val="434343"/>
              </a:solidFill>
              <a:latin typeface="Bitter"/>
              <a:ea typeface="Bitter"/>
              <a:cs typeface="Bitter"/>
              <a:sym typeface="Bitter"/>
            </a:endParaRPr>
          </a:p>
          <a:p>
            <a:pPr marL="457200" lvl="0" indent="-387350" rtl="0">
              <a:spcBef>
                <a:spcPts val="600"/>
              </a:spcBef>
              <a:buClr>
                <a:srgbClr val="434343"/>
              </a:buClr>
              <a:buSzPct val="100000"/>
              <a:buFont typeface="Bitter"/>
              <a:buChar char="-"/>
            </a:pPr>
            <a:r>
              <a:rPr lang="en" sz="2500" b="1">
                <a:solidFill>
                  <a:srgbClr val="434343"/>
                </a:solidFill>
                <a:latin typeface="Bitter"/>
                <a:ea typeface="Bitter"/>
                <a:cs typeface="Bitter"/>
                <a:sym typeface="Bitter"/>
              </a:rPr>
              <a:t>To apply those characteristics to classroom instruction</a:t>
            </a:r>
          </a:p>
          <a:p>
            <a:pPr lvl="0" rtl="0">
              <a:spcBef>
                <a:spcPts val="600"/>
              </a:spcBef>
              <a:buNone/>
            </a:pPr>
            <a:endParaRPr sz="2500" b="1">
              <a:solidFill>
                <a:srgbClr val="434343"/>
              </a:solidFill>
              <a:latin typeface="Bitter"/>
              <a:ea typeface="Bitter"/>
              <a:cs typeface="Bitter"/>
              <a:sym typeface="Bitter"/>
            </a:endParaRPr>
          </a:p>
          <a:p>
            <a:pPr marL="457200" lvl="0" indent="-387350" rtl="0">
              <a:spcBef>
                <a:spcPts val="600"/>
              </a:spcBef>
              <a:buClr>
                <a:srgbClr val="434343"/>
              </a:buClr>
              <a:buSzPct val="100000"/>
              <a:buFont typeface="Bitter"/>
              <a:buChar char="-"/>
            </a:pPr>
            <a:r>
              <a:rPr lang="en" sz="2500" b="1">
                <a:solidFill>
                  <a:srgbClr val="434343"/>
                </a:solidFill>
                <a:latin typeface="Bitter"/>
                <a:ea typeface="Bitter"/>
                <a:cs typeface="Bitter"/>
                <a:sym typeface="Bitter"/>
              </a:rPr>
              <a:t>To propose strategies and techniques for      adding rigor in the classroom</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Shape 249"/>
          <p:cNvGrpSpPr/>
          <p:nvPr/>
        </p:nvGrpSpPr>
        <p:grpSpPr>
          <a:xfrm>
            <a:off x="790188" y="778013"/>
            <a:ext cx="312073" cy="312073"/>
            <a:chOff x="1922075" y="1629000"/>
            <a:chExt cx="437200" cy="437200"/>
          </a:xfrm>
        </p:grpSpPr>
        <p:sp>
          <p:nvSpPr>
            <p:cNvPr id="250" name="Shape 250"/>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D9D9D9"/>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sp>
          <p:nvSpPr>
            <p:cNvPr id="251" name="Shape 251"/>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D9D9D9"/>
            </a:solidFill>
            <a:ln>
              <a:noFill/>
            </a:ln>
          </p:spPr>
          <p:txBody>
            <a:bodyPr lIns="91425" tIns="91425" rIns="91425" bIns="91425" anchor="ctr" anchorCtr="0">
              <a:noAutofit/>
            </a:bodyPr>
            <a:lstStyle/>
            <a:p>
              <a:pPr lvl="0" rtl="0">
                <a:spcBef>
                  <a:spcPts val="0"/>
                </a:spcBef>
                <a:buNone/>
              </a:pPr>
              <a:endParaRPr>
                <a:solidFill>
                  <a:srgbClr val="434343"/>
                </a:solidFill>
              </a:endParaRPr>
            </a:p>
          </p:txBody>
        </p:sp>
      </p:grpSp>
      <p:sp>
        <p:nvSpPr>
          <p:cNvPr id="252" name="Shape 252"/>
          <p:cNvSpPr txBox="1"/>
          <p:nvPr/>
        </p:nvSpPr>
        <p:spPr>
          <a:xfrm>
            <a:off x="941475" y="2211000"/>
            <a:ext cx="7176899" cy="721500"/>
          </a:xfrm>
          <a:prstGeom prst="rect">
            <a:avLst/>
          </a:prstGeom>
          <a:noFill/>
          <a:ln>
            <a:noFill/>
          </a:ln>
        </p:spPr>
        <p:txBody>
          <a:bodyPr lIns="91425" tIns="91425" rIns="91425" bIns="91425" anchor="t" anchorCtr="0">
            <a:noAutofit/>
          </a:bodyPr>
          <a:lstStyle/>
          <a:p>
            <a:pPr rtl="0">
              <a:spcBef>
                <a:spcPts val="0"/>
              </a:spcBef>
              <a:buNone/>
            </a:pPr>
            <a:r>
              <a:rPr lang="en" sz="1800" u="sng">
                <a:solidFill>
                  <a:schemeClr val="hlink"/>
                </a:solidFill>
                <a:latin typeface="Arvo"/>
                <a:ea typeface="Arvo"/>
                <a:cs typeface="Arvo"/>
                <a:sym typeface="Arvo"/>
                <a:hlinkClick r:id="rId3"/>
              </a:rPr>
              <a:t>http://www.gcasd.org/Downloads/Summarizing_Strategies.pdf</a:t>
            </a:r>
          </a:p>
          <a:p>
            <a:pPr rtl="0">
              <a:spcBef>
                <a:spcPts val="0"/>
              </a:spcBef>
              <a:buNone/>
            </a:pPr>
            <a:endParaRPr sz="2400">
              <a:latin typeface="Arvo"/>
              <a:ea typeface="Arvo"/>
              <a:cs typeface="Arvo"/>
              <a:sym typeface="Arvo"/>
            </a:endParaRPr>
          </a:p>
          <a:p>
            <a:pPr>
              <a:spcBef>
                <a:spcPts val="0"/>
              </a:spcBef>
              <a:buNone/>
            </a:pPr>
            <a:endParaRPr sz="2400">
              <a:latin typeface="Arvo"/>
              <a:ea typeface="Arvo"/>
              <a:cs typeface="Arvo"/>
              <a:sym typeface="Arvo"/>
            </a:endParaRPr>
          </a:p>
        </p:txBody>
      </p:sp>
      <p:sp>
        <p:nvSpPr>
          <p:cNvPr id="253" name="Shape 253"/>
          <p:cNvSpPr txBox="1"/>
          <p:nvPr/>
        </p:nvSpPr>
        <p:spPr>
          <a:xfrm>
            <a:off x="1278500" y="1111300"/>
            <a:ext cx="4415699" cy="721500"/>
          </a:xfrm>
          <a:prstGeom prst="rect">
            <a:avLst/>
          </a:prstGeom>
          <a:noFill/>
          <a:ln>
            <a:noFill/>
          </a:ln>
        </p:spPr>
        <p:txBody>
          <a:bodyPr lIns="91425" tIns="91425" rIns="91425" bIns="91425" anchor="t" anchorCtr="0">
            <a:noAutofit/>
          </a:bodyPr>
          <a:lstStyle/>
          <a:p>
            <a:pPr>
              <a:spcBef>
                <a:spcPts val="0"/>
              </a:spcBef>
              <a:buNone/>
            </a:pPr>
            <a:r>
              <a:rPr lang="en" sz="3000"/>
              <a:t>Try one of these...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1081800" y="1970825"/>
            <a:ext cx="7149770" cy="1202250"/>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Arial"/>
              </a:rPr>
              <a:t>Now What?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0" y="312550"/>
            <a:ext cx="8774399" cy="4226400"/>
          </a:xfrm>
          <a:prstGeom prst="rect">
            <a:avLst/>
          </a:prstGeom>
          <a:noFill/>
          <a:ln>
            <a:noFill/>
          </a:ln>
        </p:spPr>
        <p:txBody>
          <a:bodyPr lIns="91425" tIns="91425" rIns="91425" bIns="91425" anchor="t" anchorCtr="0">
            <a:noAutofit/>
          </a:bodyPr>
          <a:lstStyle/>
          <a:p>
            <a:pPr lvl="0" rtl="0">
              <a:spcBef>
                <a:spcPts val="0"/>
              </a:spcBef>
              <a:buNone/>
            </a:pPr>
            <a:endParaRPr/>
          </a:p>
          <a:p>
            <a:pPr marL="457200" lvl="0" indent="-457200" rtl="0">
              <a:spcBef>
                <a:spcPts val="0"/>
              </a:spcBef>
              <a:buSzPct val="100000"/>
              <a:buChar char="●"/>
            </a:pPr>
            <a:r>
              <a:rPr lang="en" sz="3600"/>
              <a:t>Purposeful </a:t>
            </a:r>
            <a:r>
              <a:rPr lang="en" sz="3600">
                <a:solidFill>
                  <a:srgbClr val="FF0000"/>
                </a:solidFill>
              </a:rPr>
              <a:t>lesson planning</a:t>
            </a:r>
          </a:p>
          <a:p>
            <a:pPr lvl="0" rtl="0">
              <a:spcBef>
                <a:spcPts val="0"/>
              </a:spcBef>
              <a:buNone/>
            </a:pPr>
            <a:endParaRPr sz="3600">
              <a:solidFill>
                <a:srgbClr val="FF0000"/>
              </a:solidFill>
            </a:endParaRPr>
          </a:p>
          <a:p>
            <a:pPr marL="457200" lvl="0" indent="-457200" rtl="0">
              <a:spcBef>
                <a:spcPts val="0"/>
              </a:spcBef>
              <a:buSzPct val="100000"/>
              <a:buChar char="●"/>
            </a:pPr>
            <a:r>
              <a:rPr lang="en" sz="3600"/>
              <a:t>Pre-class </a:t>
            </a:r>
            <a:r>
              <a:rPr lang="en" sz="3600">
                <a:solidFill>
                  <a:srgbClr val="FF0000"/>
                </a:solidFill>
              </a:rPr>
              <a:t>question development</a:t>
            </a:r>
          </a:p>
          <a:p>
            <a:pPr lvl="0" rtl="0">
              <a:spcBef>
                <a:spcPts val="0"/>
              </a:spcBef>
              <a:buNone/>
            </a:pPr>
            <a:endParaRPr sz="3600">
              <a:solidFill>
                <a:srgbClr val="FF0000"/>
              </a:solidFill>
            </a:endParaRPr>
          </a:p>
          <a:p>
            <a:pPr marL="457200" lvl="0" indent="-457200" rtl="0">
              <a:spcBef>
                <a:spcPts val="0"/>
              </a:spcBef>
              <a:buSzPct val="100000"/>
              <a:buChar char="●"/>
            </a:pPr>
            <a:r>
              <a:rPr lang="en" sz="3600"/>
              <a:t>Collaboration with </a:t>
            </a:r>
            <a:r>
              <a:rPr lang="en" sz="3600">
                <a:solidFill>
                  <a:srgbClr val="FF0000"/>
                </a:solidFill>
              </a:rPr>
              <a:t>PLCs</a:t>
            </a:r>
          </a:p>
          <a:p>
            <a:pPr lvl="0" rtl="0">
              <a:spcBef>
                <a:spcPts val="0"/>
              </a:spcBef>
              <a:buNone/>
            </a:pPr>
            <a:endParaRPr sz="3600">
              <a:solidFill>
                <a:srgbClr val="FF0000"/>
              </a:solidFill>
            </a:endParaRPr>
          </a:p>
          <a:p>
            <a:pPr marL="457200" lvl="0" indent="-457200" rtl="0">
              <a:spcBef>
                <a:spcPts val="0"/>
              </a:spcBef>
              <a:buSzPct val="100000"/>
              <a:buChar char="●"/>
            </a:pPr>
            <a:r>
              <a:rPr lang="en" sz="3600"/>
              <a:t>Development of </a:t>
            </a:r>
            <a:r>
              <a:rPr lang="en" sz="3600">
                <a:solidFill>
                  <a:srgbClr val="FF0000"/>
                </a:solidFill>
              </a:rPr>
              <a:t>common assessments</a:t>
            </a:r>
          </a:p>
          <a:p>
            <a:pPr lvl="0">
              <a:spcBef>
                <a:spcPts val="0"/>
              </a:spcBef>
              <a:buNone/>
            </a:pPr>
            <a:endParaRPr sz="3600"/>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757350" y="672600"/>
            <a:ext cx="7629300" cy="3798300"/>
          </a:xfrm>
          <a:prstGeom prst="rect">
            <a:avLst/>
          </a:prstGeom>
          <a:noFill/>
          <a:ln>
            <a:noFill/>
          </a:ln>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
              <a:t>    </a:t>
            </a:r>
            <a:r>
              <a:rPr lang="en" sz="1800" u="sng">
                <a:solidFill>
                  <a:schemeClr val="hlink"/>
                </a:solidFill>
                <a:hlinkClick r:id="rId3"/>
              </a:rPr>
              <a:t>http://goo.gl/forms/0KrkaioQm4</a:t>
            </a:r>
          </a:p>
          <a:p>
            <a:pPr rtl="0">
              <a:spcBef>
                <a:spcPts val="0"/>
              </a:spcBef>
              <a:buNone/>
            </a:pPr>
            <a:endParaRPr/>
          </a:p>
          <a:p>
            <a:pPr>
              <a:spcBef>
                <a:spcPts val="0"/>
              </a:spcBef>
              <a:buNone/>
            </a:pPr>
            <a:endParaRPr/>
          </a:p>
        </p:txBody>
      </p:sp>
      <p:pic>
        <p:nvPicPr>
          <p:cNvPr id="269" name="Shape 269"/>
          <p:cNvPicPr preferRelativeResize="0"/>
          <p:nvPr/>
        </p:nvPicPr>
        <p:blipFill>
          <a:blip r:embed="rId4">
            <a:alphaModFix/>
          </a:blip>
          <a:stretch>
            <a:fillRect/>
          </a:stretch>
        </p:blipFill>
        <p:spPr>
          <a:xfrm>
            <a:off x="4557500" y="673600"/>
            <a:ext cx="3760038" cy="37983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536200" y="417050"/>
            <a:ext cx="8062799" cy="4160400"/>
          </a:xfrm>
          <a:prstGeom prst="rect">
            <a:avLst/>
          </a:prstGeom>
          <a:noFill/>
          <a:ln>
            <a:noFill/>
          </a:ln>
        </p:spPr>
        <p:txBody>
          <a:bodyPr lIns="91425" tIns="91425" rIns="91425" bIns="91425" anchor="t" anchorCtr="0">
            <a:noAutofit/>
          </a:bodyPr>
          <a:lstStyle/>
          <a:p>
            <a:pPr algn="ctr" rtl="0">
              <a:spcBef>
                <a:spcPts val="0"/>
              </a:spcBef>
              <a:buNone/>
            </a:pPr>
            <a:r>
              <a:rPr lang="en" sz="3000" b="1"/>
              <a:t>Locations for Part II…….</a:t>
            </a:r>
          </a:p>
          <a:p>
            <a:pPr algn="ctr" rtl="0">
              <a:spcBef>
                <a:spcPts val="0"/>
              </a:spcBef>
              <a:buNone/>
            </a:pPr>
            <a:endParaRPr sz="3000" b="1"/>
          </a:p>
          <a:p>
            <a:pPr algn="ctr" rtl="0">
              <a:spcBef>
                <a:spcPts val="0"/>
              </a:spcBef>
              <a:buNone/>
            </a:pPr>
            <a:r>
              <a:rPr lang="en" sz="3000" b="1"/>
              <a:t>Math - 601				Science - 602</a:t>
            </a:r>
          </a:p>
          <a:p>
            <a:pPr algn="ctr" rtl="0">
              <a:spcBef>
                <a:spcPts val="0"/>
              </a:spcBef>
              <a:buNone/>
            </a:pPr>
            <a:endParaRPr sz="3000" b="1"/>
          </a:p>
          <a:p>
            <a:pPr algn="l" rtl="0">
              <a:spcBef>
                <a:spcPts val="0"/>
              </a:spcBef>
              <a:buNone/>
            </a:pPr>
            <a:r>
              <a:rPr lang="en" sz="3000" b="1"/>
              <a:t>            SS - 604                        ELA - 603</a:t>
            </a:r>
          </a:p>
          <a:p>
            <a:pPr algn="ctr" rtl="0">
              <a:spcBef>
                <a:spcPts val="0"/>
              </a:spcBef>
              <a:buNone/>
            </a:pPr>
            <a:endParaRPr sz="3000" b="1"/>
          </a:p>
          <a:p>
            <a:pPr algn="ctr" rtl="0">
              <a:spcBef>
                <a:spcPts val="0"/>
              </a:spcBef>
              <a:buNone/>
            </a:pPr>
            <a:r>
              <a:rPr lang="en" sz="3000" b="1"/>
              <a:t>CTE - Auditorium</a:t>
            </a:r>
          </a:p>
          <a:p>
            <a:pPr algn="l" rtl="0">
              <a:spcBef>
                <a:spcPts val="0"/>
              </a:spcBef>
              <a:buNone/>
            </a:pPr>
            <a:endParaRPr sz="3000" b="1"/>
          </a:p>
          <a:p>
            <a:pPr algn="ctr">
              <a:spcBef>
                <a:spcPts val="0"/>
              </a:spcBef>
              <a:buNone/>
            </a:pPr>
            <a:r>
              <a:rPr lang="en" sz="3000" b="1"/>
              <a:t>Reading Plus 10:30 - 12:30 - Media Center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1459650" y="767200"/>
            <a:ext cx="6742200" cy="3820199"/>
          </a:xfrm>
          <a:prstGeom prst="rect">
            <a:avLst/>
          </a:prstGeom>
          <a:noFill/>
          <a:ln>
            <a:noFill/>
          </a:ln>
        </p:spPr>
        <p:txBody>
          <a:bodyPr lIns="91425" tIns="91425" rIns="91425" bIns="91425" anchor="t" anchorCtr="0">
            <a:noAutofit/>
          </a:bodyPr>
          <a:lstStyle/>
          <a:p>
            <a:pPr rtl="0">
              <a:spcBef>
                <a:spcPts val="0"/>
              </a:spcBef>
              <a:buNone/>
            </a:pPr>
            <a:r>
              <a:rPr lang="en" sz="3600">
                <a:latin typeface="Lobster"/>
                <a:ea typeface="Lobster"/>
                <a:cs typeface="Lobster"/>
                <a:sym typeface="Lobster"/>
              </a:rPr>
              <a:t>Rigor in the classroom is...</a:t>
            </a:r>
          </a:p>
          <a:p>
            <a:pPr rtl="0">
              <a:spcBef>
                <a:spcPts val="0"/>
              </a:spcBef>
              <a:buNone/>
            </a:pPr>
            <a:endParaRPr sz="3600">
              <a:latin typeface="Lobster"/>
              <a:ea typeface="Lobster"/>
              <a:cs typeface="Lobster"/>
              <a:sym typeface="Lobster"/>
            </a:endParaRPr>
          </a:p>
          <a:p>
            <a:pPr rtl="0">
              <a:spcBef>
                <a:spcPts val="0"/>
              </a:spcBef>
              <a:buNone/>
            </a:pPr>
            <a:r>
              <a:rPr lang="en" sz="3600">
                <a:latin typeface="Lobster"/>
                <a:ea typeface="Lobster"/>
                <a:cs typeface="Lobster"/>
                <a:sym typeface="Lobster"/>
              </a:rPr>
              <a:t>Rigor in the classroom is  NOT...</a:t>
            </a:r>
          </a:p>
          <a:p>
            <a:pPr rtl="0">
              <a:spcBef>
                <a:spcPts val="0"/>
              </a:spcBef>
              <a:buNone/>
            </a:pPr>
            <a:endParaRPr sz="3600">
              <a:latin typeface="Lobster"/>
              <a:ea typeface="Lobster"/>
              <a:cs typeface="Lobster"/>
              <a:sym typeface="Lobster"/>
            </a:endParaRPr>
          </a:p>
          <a:p>
            <a:pPr rtl="0">
              <a:spcBef>
                <a:spcPts val="0"/>
              </a:spcBef>
              <a:buNone/>
            </a:pPr>
            <a:r>
              <a:rPr lang="en" sz="3600">
                <a:latin typeface="Lobster"/>
                <a:ea typeface="Lobster"/>
                <a:cs typeface="Lobster"/>
                <a:sym typeface="Lobster"/>
              </a:rPr>
              <a:t>In a rigorous classroom , students are... </a:t>
            </a:r>
          </a:p>
          <a:p>
            <a:pPr>
              <a:spcBef>
                <a:spcPts val="0"/>
              </a:spcBef>
              <a:buNone/>
            </a:pPr>
            <a:endParaRPr sz="3600">
              <a:latin typeface="Lobster"/>
              <a:ea typeface="Lobster"/>
              <a:cs typeface="Lobster"/>
              <a:sym typeface="Lobste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556475" y="379325"/>
            <a:ext cx="8041199" cy="4101600"/>
          </a:xfrm>
          <a:prstGeom prst="rect">
            <a:avLst/>
          </a:prstGeom>
          <a:noFill/>
          <a:ln>
            <a:noFill/>
          </a:ln>
        </p:spPr>
        <p:txBody>
          <a:bodyPr lIns="91425" tIns="91425" rIns="91425" bIns="91425" anchor="t" anchorCtr="0">
            <a:noAutofit/>
          </a:bodyPr>
          <a:lstStyle/>
          <a:p>
            <a:pPr>
              <a:spcBef>
                <a:spcPts val="0"/>
              </a:spcBef>
              <a:buNone/>
            </a:pPr>
            <a:r>
              <a:rPr lang="en" sz="3000">
                <a:latin typeface="Chewy"/>
                <a:ea typeface="Chewy"/>
                <a:cs typeface="Chewy"/>
                <a:sym typeface="Chewy"/>
              </a:rPr>
              <a:t>Rigor is….</a:t>
            </a:r>
          </a:p>
        </p:txBody>
      </p:sp>
      <p:pic>
        <p:nvPicPr>
          <p:cNvPr id="101" name="Shape 101"/>
          <p:cNvPicPr preferRelativeResize="0"/>
          <p:nvPr/>
        </p:nvPicPr>
        <p:blipFill>
          <a:blip r:embed="rId3">
            <a:alphaModFix/>
          </a:blip>
          <a:stretch>
            <a:fillRect/>
          </a:stretch>
        </p:blipFill>
        <p:spPr>
          <a:xfrm>
            <a:off x="232975" y="910564"/>
            <a:ext cx="8587524" cy="389848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547575" y="461125"/>
            <a:ext cx="8057400" cy="4364700"/>
          </a:xfrm>
          <a:prstGeom prst="rect">
            <a:avLst/>
          </a:prstGeom>
          <a:noFill/>
          <a:ln>
            <a:noFill/>
          </a:ln>
        </p:spPr>
        <p:txBody>
          <a:bodyPr lIns="91425" tIns="91425" rIns="91425" bIns="91425" anchor="t" anchorCtr="0">
            <a:noAutofit/>
          </a:bodyPr>
          <a:lstStyle/>
          <a:p>
            <a:pPr>
              <a:spcBef>
                <a:spcPts val="0"/>
              </a:spcBef>
              <a:buNone/>
            </a:pPr>
            <a:r>
              <a:rPr lang="en" sz="3000">
                <a:latin typeface="Chewy"/>
                <a:ea typeface="Chewy"/>
                <a:cs typeface="Chewy"/>
                <a:sym typeface="Chewy"/>
              </a:rPr>
              <a:t>Rigor is not….</a:t>
            </a:r>
          </a:p>
        </p:txBody>
      </p:sp>
      <p:pic>
        <p:nvPicPr>
          <p:cNvPr id="107" name="Shape 107"/>
          <p:cNvPicPr preferRelativeResize="0"/>
          <p:nvPr/>
        </p:nvPicPr>
        <p:blipFill>
          <a:blip r:embed="rId3">
            <a:alphaModFix/>
          </a:blip>
          <a:stretch>
            <a:fillRect/>
          </a:stretch>
        </p:blipFill>
        <p:spPr>
          <a:xfrm>
            <a:off x="547575" y="1006675"/>
            <a:ext cx="8057398" cy="404374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548175" y="442450"/>
            <a:ext cx="8039699" cy="4233000"/>
          </a:xfrm>
          <a:prstGeom prst="rect">
            <a:avLst/>
          </a:prstGeom>
          <a:noFill/>
          <a:ln>
            <a:noFill/>
          </a:ln>
        </p:spPr>
        <p:txBody>
          <a:bodyPr lIns="91425" tIns="91425" rIns="91425" bIns="91425" anchor="t" anchorCtr="0">
            <a:noAutofit/>
          </a:bodyPr>
          <a:lstStyle/>
          <a:p>
            <a:pPr rtl="0">
              <a:spcBef>
                <a:spcPts val="0"/>
              </a:spcBef>
              <a:buNone/>
            </a:pPr>
            <a:r>
              <a:rPr lang="en" sz="3000">
                <a:latin typeface="Chewy"/>
                <a:ea typeface="Chewy"/>
                <a:cs typeface="Chewy"/>
                <a:sym typeface="Chewy"/>
              </a:rPr>
              <a:t>In a rigorous classroom, students are…..</a:t>
            </a:r>
          </a:p>
          <a:p>
            <a:pPr rtl="0">
              <a:spcBef>
                <a:spcPts val="0"/>
              </a:spcBef>
              <a:buNone/>
            </a:pPr>
            <a:endParaRPr sz="3000">
              <a:latin typeface="Chewy"/>
              <a:ea typeface="Chewy"/>
              <a:cs typeface="Chewy"/>
              <a:sym typeface="Chewy"/>
            </a:endParaRPr>
          </a:p>
          <a:p>
            <a:pPr rtl="0">
              <a:spcBef>
                <a:spcPts val="0"/>
              </a:spcBef>
              <a:buNone/>
            </a:pPr>
            <a:endParaRPr sz="3000">
              <a:latin typeface="Chewy"/>
              <a:ea typeface="Chewy"/>
              <a:cs typeface="Chewy"/>
              <a:sym typeface="Chewy"/>
            </a:endParaRPr>
          </a:p>
          <a:p>
            <a:pPr rtl="0">
              <a:spcBef>
                <a:spcPts val="0"/>
              </a:spcBef>
              <a:buNone/>
            </a:pPr>
            <a:endParaRPr sz="3000">
              <a:latin typeface="Chewy"/>
              <a:ea typeface="Chewy"/>
              <a:cs typeface="Chewy"/>
              <a:sym typeface="Chewy"/>
            </a:endParaRPr>
          </a:p>
          <a:p>
            <a:pPr rtl="0">
              <a:spcBef>
                <a:spcPts val="0"/>
              </a:spcBef>
              <a:buNone/>
            </a:pPr>
            <a:endParaRPr sz="3000">
              <a:latin typeface="Chewy"/>
              <a:ea typeface="Chewy"/>
              <a:cs typeface="Chewy"/>
              <a:sym typeface="Chewy"/>
            </a:endParaRPr>
          </a:p>
          <a:p>
            <a:pPr rtl="0">
              <a:spcBef>
                <a:spcPts val="0"/>
              </a:spcBef>
              <a:buNone/>
            </a:pPr>
            <a:endParaRPr sz="600">
              <a:latin typeface="Chewy"/>
              <a:ea typeface="Chewy"/>
              <a:cs typeface="Chewy"/>
              <a:sym typeface="Chewy"/>
            </a:endParaRPr>
          </a:p>
          <a:p>
            <a:pPr rtl="0">
              <a:spcBef>
                <a:spcPts val="0"/>
              </a:spcBef>
              <a:buNone/>
            </a:pPr>
            <a:endParaRPr sz="600">
              <a:latin typeface="Chewy"/>
              <a:ea typeface="Chewy"/>
              <a:cs typeface="Chewy"/>
              <a:sym typeface="Chewy"/>
            </a:endParaRPr>
          </a:p>
          <a:p>
            <a:pPr rtl="0">
              <a:spcBef>
                <a:spcPts val="0"/>
              </a:spcBef>
              <a:buNone/>
            </a:pPr>
            <a:endParaRPr sz="600">
              <a:latin typeface="Chewy"/>
              <a:ea typeface="Chewy"/>
              <a:cs typeface="Chewy"/>
              <a:sym typeface="Chewy"/>
            </a:endParaRPr>
          </a:p>
          <a:p>
            <a:pPr algn="ctr" rtl="0">
              <a:spcBef>
                <a:spcPts val="0"/>
              </a:spcBef>
              <a:buNone/>
            </a:pPr>
            <a:r>
              <a:rPr lang="en" sz="2400">
                <a:latin typeface="Chewy"/>
                <a:ea typeface="Chewy"/>
                <a:cs typeface="Chewy"/>
                <a:sym typeface="Chewy"/>
              </a:rPr>
              <a:t>“sweating”			“</a:t>
            </a:r>
            <a:r>
              <a:rPr lang="en" sz="2400">
                <a:solidFill>
                  <a:schemeClr val="dk1"/>
                </a:solidFill>
                <a:latin typeface="Chewy"/>
                <a:ea typeface="Chewy"/>
                <a:cs typeface="Chewy"/>
                <a:sym typeface="Chewy"/>
              </a:rPr>
              <a:t>Enjoying class and learning.”</a:t>
            </a:r>
          </a:p>
          <a:p>
            <a:pPr algn="ctr" rtl="0">
              <a:spcBef>
                <a:spcPts val="0"/>
              </a:spcBef>
              <a:buNone/>
            </a:pPr>
            <a:r>
              <a:rPr lang="en" sz="2400">
                <a:solidFill>
                  <a:schemeClr val="dk1"/>
                </a:solidFill>
                <a:latin typeface="Chewy"/>
                <a:ea typeface="Chewy"/>
                <a:cs typeface="Chewy"/>
                <a:sym typeface="Chewy"/>
              </a:rPr>
              <a:t>“challenged and maybe inspired”  </a:t>
            </a:r>
          </a:p>
          <a:p>
            <a:pPr algn="ctr" rtl="0">
              <a:spcBef>
                <a:spcPts val="0"/>
              </a:spcBef>
              <a:buNone/>
            </a:pPr>
            <a:r>
              <a:rPr lang="en" sz="2400">
                <a:solidFill>
                  <a:schemeClr val="dk1"/>
                </a:solidFill>
                <a:latin typeface="Chewy"/>
                <a:ea typeface="Chewy"/>
                <a:cs typeface="Chewy"/>
                <a:sym typeface="Chewy"/>
              </a:rPr>
              <a:t>“active, happy, and learning....not repeating answers to a test.”</a:t>
            </a:r>
          </a:p>
          <a:p>
            <a:pPr algn="ctr">
              <a:spcBef>
                <a:spcPts val="0"/>
              </a:spcBef>
              <a:buNone/>
            </a:pPr>
            <a:r>
              <a:rPr lang="en" sz="2400">
                <a:solidFill>
                  <a:schemeClr val="dk1"/>
                </a:solidFill>
                <a:latin typeface="Chewy"/>
                <a:ea typeface="Chewy"/>
                <a:cs typeface="Chewy"/>
                <a:sym typeface="Chewy"/>
              </a:rPr>
              <a:t>“leading their learning and making their own discoveries, which are then shared with other students in the classroom”</a:t>
            </a:r>
          </a:p>
        </p:txBody>
      </p:sp>
      <p:pic>
        <p:nvPicPr>
          <p:cNvPr id="113" name="Shape 113"/>
          <p:cNvPicPr preferRelativeResize="0"/>
          <p:nvPr/>
        </p:nvPicPr>
        <p:blipFill>
          <a:blip r:embed="rId3">
            <a:alphaModFix/>
          </a:blip>
          <a:stretch>
            <a:fillRect/>
          </a:stretch>
        </p:blipFill>
        <p:spPr>
          <a:xfrm>
            <a:off x="548300" y="1037800"/>
            <a:ext cx="8039824" cy="20274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1069750" y="907675"/>
            <a:ext cx="7055999" cy="3357599"/>
          </a:xfrm>
          <a:prstGeom prst="rect">
            <a:avLst/>
          </a:prstGeom>
          <a:noFill/>
          <a:ln>
            <a:noFill/>
          </a:ln>
        </p:spPr>
        <p:txBody>
          <a:bodyPr lIns="91425" tIns="91425" rIns="91425" bIns="91425" anchor="ctr" anchorCtr="0">
            <a:noAutofit/>
          </a:bodyPr>
          <a:lstStyle/>
          <a:p>
            <a:pPr rtl="0">
              <a:spcBef>
                <a:spcPts val="0"/>
              </a:spcBef>
              <a:buNone/>
            </a:pPr>
            <a:r>
              <a:rPr lang="en"/>
              <a:t> </a:t>
            </a:r>
          </a:p>
          <a:p>
            <a:pPr lvl="0" rtl="0">
              <a:spcBef>
                <a:spcPts val="0"/>
              </a:spcBef>
              <a:buNone/>
            </a:pPr>
            <a:r>
              <a:rPr lang="en" sz="2400"/>
              <a:t>“True rigor is creating an environment in which each student is </a:t>
            </a:r>
            <a:r>
              <a:rPr lang="en" sz="3600"/>
              <a:t>expected</a:t>
            </a:r>
            <a:r>
              <a:rPr lang="en" sz="2400"/>
              <a:t> to learn at high levels, each student is </a:t>
            </a:r>
            <a:r>
              <a:rPr lang="en" sz="3600"/>
              <a:t>supported</a:t>
            </a:r>
            <a:r>
              <a:rPr lang="en" sz="2400"/>
              <a:t> so he or she can learn at high levels, and each student </a:t>
            </a:r>
            <a:r>
              <a:rPr lang="en" sz="3600"/>
              <a:t>demonstrates</a:t>
            </a:r>
            <a:r>
              <a:rPr lang="en" sz="2400"/>
              <a:t> learning at high levels”. (Blackburn).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1918075" y="1719025"/>
            <a:ext cx="5307899" cy="2171400"/>
          </a:xfrm>
          <a:prstGeom prst="rect">
            <a:avLst/>
          </a:prstGeom>
          <a:noFill/>
          <a:ln>
            <a:noFill/>
          </a:ln>
        </p:spPr>
        <p:txBody>
          <a:bodyPr lIns="91425" tIns="91425" rIns="91425" bIns="91425" anchor="t" anchorCtr="0">
            <a:noAutofit/>
          </a:bodyPr>
          <a:lstStyle/>
          <a:p>
            <a:pPr rtl="0">
              <a:spcBef>
                <a:spcPts val="0"/>
              </a:spcBef>
              <a:buNone/>
            </a:pPr>
            <a:endParaRPr/>
          </a:p>
          <a:p>
            <a:pPr>
              <a:spcBef>
                <a:spcPts val="0"/>
              </a:spcBef>
              <a:buNone/>
            </a:pPr>
            <a:endParaRPr/>
          </a:p>
        </p:txBody>
      </p:sp>
      <p:pic>
        <p:nvPicPr>
          <p:cNvPr id="124" name="Shape 124"/>
          <p:cNvPicPr preferRelativeResize="0"/>
          <p:nvPr/>
        </p:nvPicPr>
        <p:blipFill>
          <a:blip r:embed="rId3">
            <a:alphaModFix/>
          </a:blip>
          <a:stretch>
            <a:fillRect/>
          </a:stretch>
        </p:blipFill>
        <p:spPr>
          <a:xfrm>
            <a:off x="0" y="0"/>
            <a:ext cx="9143999" cy="5295899"/>
          </a:xfrm>
          <a:prstGeom prst="rect">
            <a:avLst/>
          </a:prstGeom>
          <a:noFill/>
          <a:ln>
            <a:noFill/>
          </a:ln>
        </p:spPr>
      </p:pic>
      <p:sp>
        <p:nvSpPr>
          <p:cNvPr id="125" name="Shape 125"/>
          <p:cNvSpPr txBox="1"/>
          <p:nvPr/>
        </p:nvSpPr>
        <p:spPr>
          <a:xfrm>
            <a:off x="1058950" y="1955825"/>
            <a:ext cx="6224100" cy="736800"/>
          </a:xfrm>
          <a:prstGeom prst="rect">
            <a:avLst/>
          </a:prstGeom>
          <a:noFill/>
          <a:ln>
            <a:noFill/>
          </a:ln>
        </p:spPr>
        <p:txBody>
          <a:bodyPr lIns="91425" tIns="91425" rIns="91425" bIns="91425" anchor="ctr" anchorCtr="0">
            <a:noAutofit/>
          </a:bodyPr>
          <a:lstStyle/>
          <a:p>
            <a:pPr algn="ctr">
              <a:spcBef>
                <a:spcPts val="0"/>
              </a:spcBef>
              <a:buNone/>
            </a:pPr>
            <a:r>
              <a:rPr lang="en" sz="3000"/>
              <a:t>Twist your pipe cleaner into a shape that illustrates how your students will respond when you increase the rigor in your classroom.</a:t>
            </a:r>
          </a:p>
        </p:txBody>
      </p:sp>
    </p:spTree>
  </p:cSld>
  <p:clrMapOvr>
    <a:masterClrMapping/>
  </p:clrMapOvr>
  <p:transition spd="slow">
    <p:cut/>
  </p:transition>
</p:sld>
</file>

<file path=ppt/theme/theme1.xml><?xml version="1.0" encoding="utf-8"?>
<a:theme xmlns:a="http://schemas.openxmlformats.org/drawingml/2006/main" name="Jourdai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On-screen Show (16:9)</PresentationFormat>
  <Paragraphs>263</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Arvo</vt:lpstr>
      <vt:lpstr>Gloria Hallelujah</vt:lpstr>
      <vt:lpstr>Impact</vt:lpstr>
      <vt:lpstr>Arial</vt:lpstr>
      <vt:lpstr>Bitter</vt:lpstr>
      <vt:lpstr>Verdana</vt:lpstr>
      <vt:lpstr>Lobster</vt:lpstr>
      <vt:lpstr>Chewy</vt:lpstr>
      <vt:lpstr>Jourdain template</vt:lpstr>
      <vt:lpstr> Rigor Mortis?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EXPECTATIONS of what rigor looks like in the classroom…...</vt:lpstr>
      <vt:lpstr>Remember…………….There is NO SINGLE technique or strategy to increase the rigor of your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Rigor Mortis? No!</dc:title>
  <dc:creator>Caroline Butler</dc:creator>
  <cp:lastModifiedBy>Caroline Butler</cp:lastModifiedBy>
  <cp:revision>2</cp:revision>
  <dcterms:modified xsi:type="dcterms:W3CDTF">2015-09-09T17:05:37Z</dcterms:modified>
</cp:coreProperties>
</file>